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handoutMasterIdLst>
    <p:handoutMasterId r:id="rId72"/>
  </p:handoutMasterIdLst>
  <p:sldIdLst>
    <p:sldId id="292" r:id="rId2"/>
    <p:sldId id="258" r:id="rId3"/>
    <p:sldId id="259" r:id="rId4"/>
    <p:sldId id="270" r:id="rId5"/>
    <p:sldId id="272" r:id="rId6"/>
    <p:sldId id="274" r:id="rId7"/>
    <p:sldId id="275" r:id="rId8"/>
    <p:sldId id="279" r:id="rId9"/>
    <p:sldId id="278" r:id="rId10"/>
    <p:sldId id="280" r:id="rId11"/>
    <p:sldId id="283" r:id="rId12"/>
    <p:sldId id="284" r:id="rId13"/>
    <p:sldId id="285" r:id="rId14"/>
    <p:sldId id="281" r:id="rId15"/>
    <p:sldId id="286" r:id="rId16"/>
    <p:sldId id="288" r:id="rId17"/>
    <p:sldId id="291" r:id="rId18"/>
    <p:sldId id="338" r:id="rId19"/>
    <p:sldId id="295" r:id="rId20"/>
    <p:sldId id="294" r:id="rId21"/>
    <p:sldId id="299" r:id="rId22"/>
    <p:sldId id="302" r:id="rId23"/>
    <p:sldId id="298" r:id="rId24"/>
    <p:sldId id="304" r:id="rId25"/>
    <p:sldId id="305" r:id="rId26"/>
    <p:sldId id="306" r:id="rId27"/>
    <p:sldId id="307" r:id="rId28"/>
    <p:sldId id="309" r:id="rId29"/>
    <p:sldId id="311" r:id="rId30"/>
    <p:sldId id="312" r:id="rId31"/>
    <p:sldId id="316" r:id="rId32"/>
    <p:sldId id="320" r:id="rId33"/>
    <p:sldId id="319" r:id="rId34"/>
    <p:sldId id="315" r:id="rId35"/>
    <p:sldId id="332" r:id="rId36"/>
    <p:sldId id="333" r:id="rId37"/>
    <p:sldId id="321" r:id="rId38"/>
    <p:sldId id="334" r:id="rId39"/>
    <p:sldId id="329" r:id="rId40"/>
    <p:sldId id="330" r:id="rId41"/>
    <p:sldId id="322" r:id="rId42"/>
    <p:sldId id="339" r:id="rId43"/>
    <p:sldId id="355" r:id="rId44"/>
    <p:sldId id="326" r:id="rId45"/>
    <p:sldId id="327" r:id="rId46"/>
    <p:sldId id="335" r:id="rId47"/>
    <p:sldId id="337" r:id="rId48"/>
    <p:sldId id="343" r:id="rId49"/>
    <p:sldId id="347" r:id="rId50"/>
    <p:sldId id="350" r:id="rId51"/>
    <p:sldId id="354" r:id="rId52"/>
    <p:sldId id="351" r:id="rId53"/>
    <p:sldId id="353" r:id="rId54"/>
    <p:sldId id="352" r:id="rId55"/>
    <p:sldId id="363" r:id="rId56"/>
    <p:sldId id="375" r:id="rId57"/>
    <p:sldId id="373" r:id="rId58"/>
    <p:sldId id="376" r:id="rId59"/>
    <p:sldId id="361" r:id="rId60"/>
    <p:sldId id="366" r:id="rId61"/>
    <p:sldId id="364" r:id="rId62"/>
    <p:sldId id="369" r:id="rId63"/>
    <p:sldId id="377" r:id="rId64"/>
    <p:sldId id="378" r:id="rId65"/>
    <p:sldId id="370" r:id="rId66"/>
    <p:sldId id="357" r:id="rId67"/>
    <p:sldId id="341" r:id="rId68"/>
    <p:sldId id="342" r:id="rId69"/>
    <p:sldId id="356" r:id="rId7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LLY Alexis" initials="CA" lastIdx="1" clrIdx="0">
    <p:extLst>
      <p:ext uri="{19B8F6BF-5375-455C-9EA6-DF929625EA0E}">
        <p15:presenceInfo xmlns:p15="http://schemas.microsoft.com/office/powerpoint/2012/main" userId="S-1-5-21-1801674531-299502267-839522115-5438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6357" autoAdjust="0"/>
  </p:normalViewPr>
  <p:slideViewPr>
    <p:cSldViewPr snapToGrid="0">
      <p:cViewPr varScale="1">
        <p:scale>
          <a:sx n="155" d="100"/>
          <a:sy n="155" d="100"/>
        </p:scale>
        <p:origin x="150" y="330"/>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3" d="100"/>
          <a:sy n="63" d="100"/>
        </p:scale>
        <p:origin x="181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EBA85-264B-4A98-A66C-68A9890A30A6}" type="datetime1">
              <a:rPr lang="fr-FR" smtClean="0"/>
              <a:t>13/11/2023</a:t>
            </a:fld>
            <a:endParaRPr lang="fr-FR" dirty="0"/>
          </a:p>
        </p:txBody>
      </p:sp>
      <p:sp>
        <p:nvSpPr>
          <p:cNvPr id="4" name="Espace réservé du pied de page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fr-FR" smtClean="0"/>
              <a:t>‹N°›</a:t>
            </a:fld>
            <a:endParaRPr lang="fr-FR" dirty="0"/>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57F55-8004-4B98-A53C-B2F0D01AB59E}" type="datetime1">
              <a:rPr lang="fr-FR" smtClean="0"/>
              <a:pPr/>
              <a:t>13/11/2023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fr-FR" noProof="0" smtClean="0"/>
              <a:t>‹N°›</a:t>
            </a:fld>
            <a:endParaRPr lang="fr-FR"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a:t>
            </a:fld>
            <a:endParaRPr lang="fr-FR" dirty="0"/>
          </a:p>
        </p:txBody>
      </p:sp>
    </p:spTree>
    <p:extLst>
      <p:ext uri="{BB962C8B-B14F-4D97-AF65-F5344CB8AC3E}">
        <p14:creationId xmlns:p14="http://schemas.microsoft.com/office/powerpoint/2010/main" val="120355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10</a:t>
            </a:fld>
            <a:endParaRPr lang="fr-FR" dirty="0"/>
          </a:p>
        </p:txBody>
      </p:sp>
    </p:spTree>
    <p:extLst>
      <p:ext uri="{BB962C8B-B14F-4D97-AF65-F5344CB8AC3E}">
        <p14:creationId xmlns:p14="http://schemas.microsoft.com/office/powerpoint/2010/main" val="420830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11</a:t>
            </a:fld>
            <a:endParaRPr lang="fr-FR" dirty="0"/>
          </a:p>
        </p:txBody>
      </p:sp>
    </p:spTree>
    <p:extLst>
      <p:ext uri="{BB962C8B-B14F-4D97-AF65-F5344CB8AC3E}">
        <p14:creationId xmlns:p14="http://schemas.microsoft.com/office/powerpoint/2010/main" val="2309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12</a:t>
            </a:fld>
            <a:endParaRPr lang="fr-FR" dirty="0"/>
          </a:p>
        </p:txBody>
      </p:sp>
    </p:spTree>
    <p:extLst>
      <p:ext uri="{BB962C8B-B14F-4D97-AF65-F5344CB8AC3E}">
        <p14:creationId xmlns:p14="http://schemas.microsoft.com/office/powerpoint/2010/main" val="114194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13</a:t>
            </a:fld>
            <a:endParaRPr lang="fr-FR" dirty="0"/>
          </a:p>
        </p:txBody>
      </p:sp>
    </p:spTree>
    <p:extLst>
      <p:ext uri="{BB962C8B-B14F-4D97-AF65-F5344CB8AC3E}">
        <p14:creationId xmlns:p14="http://schemas.microsoft.com/office/powerpoint/2010/main" val="425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14</a:t>
            </a:fld>
            <a:endParaRPr lang="fr-FR" dirty="0"/>
          </a:p>
        </p:txBody>
      </p:sp>
    </p:spTree>
    <p:extLst>
      <p:ext uri="{BB962C8B-B14F-4D97-AF65-F5344CB8AC3E}">
        <p14:creationId xmlns:p14="http://schemas.microsoft.com/office/powerpoint/2010/main" val="312703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15</a:t>
            </a:fld>
            <a:endParaRPr lang="fr-FR" dirty="0"/>
          </a:p>
        </p:txBody>
      </p:sp>
    </p:spTree>
    <p:extLst>
      <p:ext uri="{BB962C8B-B14F-4D97-AF65-F5344CB8AC3E}">
        <p14:creationId xmlns:p14="http://schemas.microsoft.com/office/powerpoint/2010/main" val="219494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16</a:t>
            </a:fld>
            <a:endParaRPr lang="fr-FR" dirty="0"/>
          </a:p>
        </p:txBody>
      </p:sp>
    </p:spTree>
    <p:extLst>
      <p:ext uri="{BB962C8B-B14F-4D97-AF65-F5344CB8AC3E}">
        <p14:creationId xmlns:p14="http://schemas.microsoft.com/office/powerpoint/2010/main" val="200231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17</a:t>
            </a:fld>
            <a:endParaRPr lang="fr-FR" dirty="0"/>
          </a:p>
        </p:txBody>
      </p:sp>
    </p:spTree>
    <p:extLst>
      <p:ext uri="{BB962C8B-B14F-4D97-AF65-F5344CB8AC3E}">
        <p14:creationId xmlns:p14="http://schemas.microsoft.com/office/powerpoint/2010/main" val="1316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18</a:t>
            </a:fld>
            <a:endParaRPr lang="fr-FR" dirty="0"/>
          </a:p>
        </p:txBody>
      </p:sp>
    </p:spTree>
    <p:extLst>
      <p:ext uri="{BB962C8B-B14F-4D97-AF65-F5344CB8AC3E}">
        <p14:creationId xmlns:p14="http://schemas.microsoft.com/office/powerpoint/2010/main" val="18158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19</a:t>
            </a:fld>
            <a:endParaRPr lang="fr-FR" dirty="0"/>
          </a:p>
        </p:txBody>
      </p:sp>
    </p:spTree>
    <p:extLst>
      <p:ext uri="{BB962C8B-B14F-4D97-AF65-F5344CB8AC3E}">
        <p14:creationId xmlns:p14="http://schemas.microsoft.com/office/powerpoint/2010/main" val="22929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a:t>
            </a:fld>
            <a:endParaRPr lang="fr-FR" dirty="0"/>
          </a:p>
        </p:txBody>
      </p:sp>
    </p:spTree>
    <p:extLst>
      <p:ext uri="{BB962C8B-B14F-4D97-AF65-F5344CB8AC3E}">
        <p14:creationId xmlns:p14="http://schemas.microsoft.com/office/powerpoint/2010/main" val="601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20</a:t>
            </a:fld>
            <a:endParaRPr lang="fr-FR" dirty="0"/>
          </a:p>
        </p:txBody>
      </p:sp>
    </p:spTree>
    <p:extLst>
      <p:ext uri="{BB962C8B-B14F-4D97-AF65-F5344CB8AC3E}">
        <p14:creationId xmlns:p14="http://schemas.microsoft.com/office/powerpoint/2010/main" val="363319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21</a:t>
            </a:fld>
            <a:endParaRPr lang="fr-FR" dirty="0"/>
          </a:p>
        </p:txBody>
      </p:sp>
    </p:spTree>
    <p:extLst>
      <p:ext uri="{BB962C8B-B14F-4D97-AF65-F5344CB8AC3E}">
        <p14:creationId xmlns:p14="http://schemas.microsoft.com/office/powerpoint/2010/main" val="178473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22</a:t>
            </a:fld>
            <a:endParaRPr lang="fr-FR" dirty="0"/>
          </a:p>
        </p:txBody>
      </p:sp>
    </p:spTree>
    <p:extLst>
      <p:ext uri="{BB962C8B-B14F-4D97-AF65-F5344CB8AC3E}">
        <p14:creationId xmlns:p14="http://schemas.microsoft.com/office/powerpoint/2010/main" val="361798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23</a:t>
            </a:fld>
            <a:endParaRPr lang="fr-FR" dirty="0"/>
          </a:p>
        </p:txBody>
      </p:sp>
    </p:spTree>
    <p:extLst>
      <p:ext uri="{BB962C8B-B14F-4D97-AF65-F5344CB8AC3E}">
        <p14:creationId xmlns:p14="http://schemas.microsoft.com/office/powerpoint/2010/main" val="10714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24</a:t>
            </a:fld>
            <a:endParaRPr lang="fr-FR" dirty="0"/>
          </a:p>
        </p:txBody>
      </p:sp>
    </p:spTree>
    <p:extLst>
      <p:ext uri="{BB962C8B-B14F-4D97-AF65-F5344CB8AC3E}">
        <p14:creationId xmlns:p14="http://schemas.microsoft.com/office/powerpoint/2010/main" val="62142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25</a:t>
            </a:fld>
            <a:endParaRPr lang="fr-FR" dirty="0"/>
          </a:p>
        </p:txBody>
      </p:sp>
    </p:spTree>
    <p:extLst>
      <p:ext uri="{BB962C8B-B14F-4D97-AF65-F5344CB8AC3E}">
        <p14:creationId xmlns:p14="http://schemas.microsoft.com/office/powerpoint/2010/main" val="7264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26</a:t>
            </a:fld>
            <a:endParaRPr lang="fr-FR" dirty="0"/>
          </a:p>
        </p:txBody>
      </p:sp>
    </p:spTree>
    <p:extLst>
      <p:ext uri="{BB962C8B-B14F-4D97-AF65-F5344CB8AC3E}">
        <p14:creationId xmlns:p14="http://schemas.microsoft.com/office/powerpoint/2010/main" val="984549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27</a:t>
            </a:fld>
            <a:endParaRPr lang="fr-FR" dirty="0"/>
          </a:p>
        </p:txBody>
      </p:sp>
    </p:spTree>
    <p:extLst>
      <p:ext uri="{BB962C8B-B14F-4D97-AF65-F5344CB8AC3E}">
        <p14:creationId xmlns:p14="http://schemas.microsoft.com/office/powerpoint/2010/main" val="1805069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28</a:t>
            </a:fld>
            <a:endParaRPr lang="fr-FR" dirty="0"/>
          </a:p>
        </p:txBody>
      </p:sp>
    </p:spTree>
    <p:extLst>
      <p:ext uri="{BB962C8B-B14F-4D97-AF65-F5344CB8AC3E}">
        <p14:creationId xmlns:p14="http://schemas.microsoft.com/office/powerpoint/2010/main" val="179470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29</a:t>
            </a:fld>
            <a:endParaRPr lang="fr-FR" dirty="0"/>
          </a:p>
        </p:txBody>
      </p:sp>
    </p:spTree>
    <p:extLst>
      <p:ext uri="{BB962C8B-B14F-4D97-AF65-F5344CB8AC3E}">
        <p14:creationId xmlns:p14="http://schemas.microsoft.com/office/powerpoint/2010/main" val="34585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a:t>
            </a:fld>
            <a:endParaRPr lang="fr-FR" dirty="0"/>
          </a:p>
        </p:txBody>
      </p:sp>
    </p:spTree>
    <p:extLst>
      <p:ext uri="{BB962C8B-B14F-4D97-AF65-F5344CB8AC3E}">
        <p14:creationId xmlns:p14="http://schemas.microsoft.com/office/powerpoint/2010/main" val="24321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30</a:t>
            </a:fld>
            <a:endParaRPr lang="fr-FR" dirty="0"/>
          </a:p>
        </p:txBody>
      </p:sp>
    </p:spTree>
    <p:extLst>
      <p:ext uri="{BB962C8B-B14F-4D97-AF65-F5344CB8AC3E}">
        <p14:creationId xmlns:p14="http://schemas.microsoft.com/office/powerpoint/2010/main" val="284245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31</a:t>
            </a:fld>
            <a:endParaRPr lang="fr-FR" dirty="0"/>
          </a:p>
        </p:txBody>
      </p:sp>
    </p:spTree>
    <p:extLst>
      <p:ext uri="{BB962C8B-B14F-4D97-AF65-F5344CB8AC3E}">
        <p14:creationId xmlns:p14="http://schemas.microsoft.com/office/powerpoint/2010/main" val="352557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32</a:t>
            </a:fld>
            <a:endParaRPr lang="fr-FR" dirty="0"/>
          </a:p>
        </p:txBody>
      </p:sp>
    </p:spTree>
    <p:extLst>
      <p:ext uri="{BB962C8B-B14F-4D97-AF65-F5344CB8AC3E}">
        <p14:creationId xmlns:p14="http://schemas.microsoft.com/office/powerpoint/2010/main" val="14693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33</a:t>
            </a:fld>
            <a:endParaRPr lang="fr-FR" dirty="0"/>
          </a:p>
        </p:txBody>
      </p:sp>
    </p:spTree>
    <p:extLst>
      <p:ext uri="{BB962C8B-B14F-4D97-AF65-F5344CB8AC3E}">
        <p14:creationId xmlns:p14="http://schemas.microsoft.com/office/powerpoint/2010/main" val="424906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34</a:t>
            </a:fld>
            <a:endParaRPr lang="fr-FR" dirty="0"/>
          </a:p>
        </p:txBody>
      </p:sp>
    </p:spTree>
    <p:extLst>
      <p:ext uri="{BB962C8B-B14F-4D97-AF65-F5344CB8AC3E}">
        <p14:creationId xmlns:p14="http://schemas.microsoft.com/office/powerpoint/2010/main" val="20982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35</a:t>
            </a:fld>
            <a:endParaRPr lang="fr-FR" dirty="0"/>
          </a:p>
        </p:txBody>
      </p:sp>
    </p:spTree>
    <p:extLst>
      <p:ext uri="{BB962C8B-B14F-4D97-AF65-F5344CB8AC3E}">
        <p14:creationId xmlns:p14="http://schemas.microsoft.com/office/powerpoint/2010/main" val="52044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36</a:t>
            </a:fld>
            <a:endParaRPr lang="fr-FR" dirty="0"/>
          </a:p>
        </p:txBody>
      </p:sp>
    </p:spTree>
    <p:extLst>
      <p:ext uri="{BB962C8B-B14F-4D97-AF65-F5344CB8AC3E}">
        <p14:creationId xmlns:p14="http://schemas.microsoft.com/office/powerpoint/2010/main" val="52090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37</a:t>
            </a:fld>
            <a:endParaRPr lang="fr-FR" dirty="0"/>
          </a:p>
        </p:txBody>
      </p:sp>
    </p:spTree>
    <p:extLst>
      <p:ext uri="{BB962C8B-B14F-4D97-AF65-F5344CB8AC3E}">
        <p14:creationId xmlns:p14="http://schemas.microsoft.com/office/powerpoint/2010/main" val="126038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38</a:t>
            </a:fld>
            <a:endParaRPr lang="fr-FR" dirty="0"/>
          </a:p>
        </p:txBody>
      </p:sp>
    </p:spTree>
    <p:extLst>
      <p:ext uri="{BB962C8B-B14F-4D97-AF65-F5344CB8AC3E}">
        <p14:creationId xmlns:p14="http://schemas.microsoft.com/office/powerpoint/2010/main" val="4508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39</a:t>
            </a:fld>
            <a:endParaRPr lang="fr-FR" dirty="0"/>
          </a:p>
        </p:txBody>
      </p:sp>
    </p:spTree>
    <p:extLst>
      <p:ext uri="{BB962C8B-B14F-4D97-AF65-F5344CB8AC3E}">
        <p14:creationId xmlns:p14="http://schemas.microsoft.com/office/powerpoint/2010/main" val="204860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a:t>
            </a:fld>
            <a:endParaRPr lang="fr-FR" dirty="0"/>
          </a:p>
        </p:txBody>
      </p:sp>
    </p:spTree>
    <p:extLst>
      <p:ext uri="{BB962C8B-B14F-4D97-AF65-F5344CB8AC3E}">
        <p14:creationId xmlns:p14="http://schemas.microsoft.com/office/powerpoint/2010/main" val="35124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40</a:t>
            </a:fld>
            <a:endParaRPr lang="fr-FR" dirty="0"/>
          </a:p>
        </p:txBody>
      </p:sp>
    </p:spTree>
    <p:extLst>
      <p:ext uri="{BB962C8B-B14F-4D97-AF65-F5344CB8AC3E}">
        <p14:creationId xmlns:p14="http://schemas.microsoft.com/office/powerpoint/2010/main" val="197434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41</a:t>
            </a:fld>
            <a:endParaRPr lang="fr-FR" dirty="0"/>
          </a:p>
        </p:txBody>
      </p:sp>
    </p:spTree>
    <p:extLst>
      <p:ext uri="{BB962C8B-B14F-4D97-AF65-F5344CB8AC3E}">
        <p14:creationId xmlns:p14="http://schemas.microsoft.com/office/powerpoint/2010/main" val="384211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42</a:t>
            </a:fld>
            <a:endParaRPr lang="fr-FR" dirty="0"/>
          </a:p>
        </p:txBody>
      </p:sp>
    </p:spTree>
    <p:extLst>
      <p:ext uri="{BB962C8B-B14F-4D97-AF65-F5344CB8AC3E}">
        <p14:creationId xmlns:p14="http://schemas.microsoft.com/office/powerpoint/2010/main" val="35586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43</a:t>
            </a:fld>
            <a:endParaRPr lang="fr-FR" dirty="0"/>
          </a:p>
        </p:txBody>
      </p:sp>
    </p:spTree>
    <p:extLst>
      <p:ext uri="{BB962C8B-B14F-4D97-AF65-F5344CB8AC3E}">
        <p14:creationId xmlns:p14="http://schemas.microsoft.com/office/powerpoint/2010/main" val="4108983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44</a:t>
            </a:fld>
            <a:endParaRPr lang="fr-FR" dirty="0"/>
          </a:p>
        </p:txBody>
      </p:sp>
    </p:spTree>
    <p:extLst>
      <p:ext uri="{BB962C8B-B14F-4D97-AF65-F5344CB8AC3E}">
        <p14:creationId xmlns:p14="http://schemas.microsoft.com/office/powerpoint/2010/main" val="2386712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45</a:t>
            </a:fld>
            <a:endParaRPr lang="fr-FR" dirty="0"/>
          </a:p>
        </p:txBody>
      </p:sp>
    </p:spTree>
    <p:extLst>
      <p:ext uri="{BB962C8B-B14F-4D97-AF65-F5344CB8AC3E}">
        <p14:creationId xmlns:p14="http://schemas.microsoft.com/office/powerpoint/2010/main" val="180988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46</a:t>
            </a:fld>
            <a:endParaRPr lang="fr-FR" dirty="0"/>
          </a:p>
        </p:txBody>
      </p:sp>
    </p:spTree>
    <p:extLst>
      <p:ext uri="{BB962C8B-B14F-4D97-AF65-F5344CB8AC3E}">
        <p14:creationId xmlns:p14="http://schemas.microsoft.com/office/powerpoint/2010/main" val="1762805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47</a:t>
            </a:fld>
            <a:endParaRPr lang="fr-FR" dirty="0"/>
          </a:p>
        </p:txBody>
      </p:sp>
    </p:spTree>
    <p:extLst>
      <p:ext uri="{BB962C8B-B14F-4D97-AF65-F5344CB8AC3E}">
        <p14:creationId xmlns:p14="http://schemas.microsoft.com/office/powerpoint/2010/main" val="199849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48</a:t>
            </a:fld>
            <a:endParaRPr lang="fr-FR" dirty="0"/>
          </a:p>
        </p:txBody>
      </p:sp>
    </p:spTree>
    <p:extLst>
      <p:ext uri="{BB962C8B-B14F-4D97-AF65-F5344CB8AC3E}">
        <p14:creationId xmlns:p14="http://schemas.microsoft.com/office/powerpoint/2010/main" val="1519225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49</a:t>
            </a:fld>
            <a:endParaRPr lang="fr-FR" dirty="0"/>
          </a:p>
        </p:txBody>
      </p:sp>
    </p:spTree>
    <p:extLst>
      <p:ext uri="{BB962C8B-B14F-4D97-AF65-F5344CB8AC3E}">
        <p14:creationId xmlns:p14="http://schemas.microsoft.com/office/powerpoint/2010/main" val="164318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a:t>
            </a:fld>
            <a:endParaRPr lang="fr-FR" dirty="0"/>
          </a:p>
        </p:txBody>
      </p:sp>
    </p:spTree>
    <p:extLst>
      <p:ext uri="{BB962C8B-B14F-4D97-AF65-F5344CB8AC3E}">
        <p14:creationId xmlns:p14="http://schemas.microsoft.com/office/powerpoint/2010/main" val="161291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50</a:t>
            </a:fld>
            <a:endParaRPr lang="fr-FR" dirty="0"/>
          </a:p>
        </p:txBody>
      </p:sp>
    </p:spTree>
    <p:extLst>
      <p:ext uri="{BB962C8B-B14F-4D97-AF65-F5344CB8AC3E}">
        <p14:creationId xmlns:p14="http://schemas.microsoft.com/office/powerpoint/2010/main" val="2783878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51</a:t>
            </a:fld>
            <a:endParaRPr lang="fr-FR" dirty="0"/>
          </a:p>
        </p:txBody>
      </p:sp>
    </p:spTree>
    <p:extLst>
      <p:ext uri="{BB962C8B-B14F-4D97-AF65-F5344CB8AC3E}">
        <p14:creationId xmlns:p14="http://schemas.microsoft.com/office/powerpoint/2010/main" val="3692219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52</a:t>
            </a:fld>
            <a:endParaRPr lang="fr-FR" dirty="0"/>
          </a:p>
        </p:txBody>
      </p:sp>
    </p:spTree>
    <p:extLst>
      <p:ext uri="{BB962C8B-B14F-4D97-AF65-F5344CB8AC3E}">
        <p14:creationId xmlns:p14="http://schemas.microsoft.com/office/powerpoint/2010/main" val="4174085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53</a:t>
            </a:fld>
            <a:endParaRPr lang="fr-FR" dirty="0"/>
          </a:p>
        </p:txBody>
      </p:sp>
    </p:spTree>
    <p:extLst>
      <p:ext uri="{BB962C8B-B14F-4D97-AF65-F5344CB8AC3E}">
        <p14:creationId xmlns:p14="http://schemas.microsoft.com/office/powerpoint/2010/main" val="4171947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54</a:t>
            </a:fld>
            <a:endParaRPr lang="fr-FR" dirty="0"/>
          </a:p>
        </p:txBody>
      </p:sp>
    </p:spTree>
    <p:extLst>
      <p:ext uri="{BB962C8B-B14F-4D97-AF65-F5344CB8AC3E}">
        <p14:creationId xmlns:p14="http://schemas.microsoft.com/office/powerpoint/2010/main" val="2715309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55</a:t>
            </a:fld>
            <a:endParaRPr lang="fr-FR" dirty="0"/>
          </a:p>
        </p:txBody>
      </p:sp>
    </p:spTree>
    <p:extLst>
      <p:ext uri="{BB962C8B-B14F-4D97-AF65-F5344CB8AC3E}">
        <p14:creationId xmlns:p14="http://schemas.microsoft.com/office/powerpoint/2010/main" val="1108369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56</a:t>
            </a:fld>
            <a:endParaRPr lang="fr-FR" dirty="0"/>
          </a:p>
        </p:txBody>
      </p:sp>
    </p:spTree>
    <p:extLst>
      <p:ext uri="{BB962C8B-B14F-4D97-AF65-F5344CB8AC3E}">
        <p14:creationId xmlns:p14="http://schemas.microsoft.com/office/powerpoint/2010/main" val="646613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57</a:t>
            </a:fld>
            <a:endParaRPr lang="fr-FR" dirty="0"/>
          </a:p>
        </p:txBody>
      </p:sp>
    </p:spTree>
    <p:extLst>
      <p:ext uri="{BB962C8B-B14F-4D97-AF65-F5344CB8AC3E}">
        <p14:creationId xmlns:p14="http://schemas.microsoft.com/office/powerpoint/2010/main" val="121392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58</a:t>
            </a:fld>
            <a:endParaRPr lang="fr-FR" dirty="0"/>
          </a:p>
        </p:txBody>
      </p:sp>
    </p:spTree>
    <p:extLst>
      <p:ext uri="{BB962C8B-B14F-4D97-AF65-F5344CB8AC3E}">
        <p14:creationId xmlns:p14="http://schemas.microsoft.com/office/powerpoint/2010/main" val="2752922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59</a:t>
            </a:fld>
            <a:endParaRPr lang="fr-FR" dirty="0"/>
          </a:p>
        </p:txBody>
      </p:sp>
    </p:spTree>
    <p:extLst>
      <p:ext uri="{BB962C8B-B14F-4D97-AF65-F5344CB8AC3E}">
        <p14:creationId xmlns:p14="http://schemas.microsoft.com/office/powerpoint/2010/main" val="248275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a:t>
            </a:fld>
            <a:endParaRPr lang="fr-FR" dirty="0"/>
          </a:p>
        </p:txBody>
      </p:sp>
    </p:spTree>
    <p:extLst>
      <p:ext uri="{BB962C8B-B14F-4D97-AF65-F5344CB8AC3E}">
        <p14:creationId xmlns:p14="http://schemas.microsoft.com/office/powerpoint/2010/main" val="1371237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60</a:t>
            </a:fld>
            <a:endParaRPr lang="fr-FR" dirty="0"/>
          </a:p>
        </p:txBody>
      </p:sp>
    </p:spTree>
    <p:extLst>
      <p:ext uri="{BB962C8B-B14F-4D97-AF65-F5344CB8AC3E}">
        <p14:creationId xmlns:p14="http://schemas.microsoft.com/office/powerpoint/2010/main" val="747015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61</a:t>
            </a:fld>
            <a:endParaRPr lang="fr-FR" dirty="0"/>
          </a:p>
        </p:txBody>
      </p:sp>
    </p:spTree>
    <p:extLst>
      <p:ext uri="{BB962C8B-B14F-4D97-AF65-F5344CB8AC3E}">
        <p14:creationId xmlns:p14="http://schemas.microsoft.com/office/powerpoint/2010/main" val="3372629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62</a:t>
            </a:fld>
            <a:endParaRPr lang="fr-FR" dirty="0"/>
          </a:p>
        </p:txBody>
      </p:sp>
    </p:spTree>
    <p:extLst>
      <p:ext uri="{BB962C8B-B14F-4D97-AF65-F5344CB8AC3E}">
        <p14:creationId xmlns:p14="http://schemas.microsoft.com/office/powerpoint/2010/main" val="2901932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63</a:t>
            </a:fld>
            <a:endParaRPr lang="fr-FR" dirty="0"/>
          </a:p>
        </p:txBody>
      </p:sp>
    </p:spTree>
    <p:extLst>
      <p:ext uri="{BB962C8B-B14F-4D97-AF65-F5344CB8AC3E}">
        <p14:creationId xmlns:p14="http://schemas.microsoft.com/office/powerpoint/2010/main" val="2863174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64</a:t>
            </a:fld>
            <a:endParaRPr lang="fr-FR" dirty="0"/>
          </a:p>
        </p:txBody>
      </p:sp>
    </p:spTree>
    <p:extLst>
      <p:ext uri="{BB962C8B-B14F-4D97-AF65-F5344CB8AC3E}">
        <p14:creationId xmlns:p14="http://schemas.microsoft.com/office/powerpoint/2010/main" val="315499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65</a:t>
            </a:fld>
            <a:endParaRPr lang="fr-FR" dirty="0"/>
          </a:p>
        </p:txBody>
      </p:sp>
    </p:spTree>
    <p:extLst>
      <p:ext uri="{BB962C8B-B14F-4D97-AF65-F5344CB8AC3E}">
        <p14:creationId xmlns:p14="http://schemas.microsoft.com/office/powerpoint/2010/main" val="980405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66</a:t>
            </a:fld>
            <a:endParaRPr lang="fr-FR" dirty="0"/>
          </a:p>
        </p:txBody>
      </p:sp>
    </p:spTree>
    <p:extLst>
      <p:ext uri="{BB962C8B-B14F-4D97-AF65-F5344CB8AC3E}">
        <p14:creationId xmlns:p14="http://schemas.microsoft.com/office/powerpoint/2010/main" val="195818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67</a:t>
            </a:fld>
            <a:endParaRPr lang="fr-FR" dirty="0"/>
          </a:p>
        </p:txBody>
      </p:sp>
    </p:spTree>
    <p:extLst>
      <p:ext uri="{BB962C8B-B14F-4D97-AF65-F5344CB8AC3E}">
        <p14:creationId xmlns:p14="http://schemas.microsoft.com/office/powerpoint/2010/main" val="2557488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68</a:t>
            </a:fld>
            <a:endParaRPr lang="fr-FR" dirty="0"/>
          </a:p>
        </p:txBody>
      </p:sp>
    </p:spTree>
    <p:extLst>
      <p:ext uri="{BB962C8B-B14F-4D97-AF65-F5344CB8AC3E}">
        <p14:creationId xmlns:p14="http://schemas.microsoft.com/office/powerpoint/2010/main" val="3999255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69</a:t>
            </a:fld>
            <a:endParaRPr lang="fr-FR" dirty="0"/>
          </a:p>
        </p:txBody>
      </p:sp>
    </p:spTree>
    <p:extLst>
      <p:ext uri="{BB962C8B-B14F-4D97-AF65-F5344CB8AC3E}">
        <p14:creationId xmlns:p14="http://schemas.microsoft.com/office/powerpoint/2010/main" val="4052848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7</a:t>
            </a:fld>
            <a:endParaRPr lang="fr-FR" dirty="0"/>
          </a:p>
        </p:txBody>
      </p:sp>
    </p:spTree>
    <p:extLst>
      <p:ext uri="{BB962C8B-B14F-4D97-AF65-F5344CB8AC3E}">
        <p14:creationId xmlns:p14="http://schemas.microsoft.com/office/powerpoint/2010/main" val="279386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8</a:t>
            </a:fld>
            <a:endParaRPr lang="fr-FR" dirty="0"/>
          </a:p>
        </p:txBody>
      </p:sp>
    </p:spTree>
    <p:extLst>
      <p:ext uri="{BB962C8B-B14F-4D97-AF65-F5344CB8AC3E}">
        <p14:creationId xmlns:p14="http://schemas.microsoft.com/office/powerpoint/2010/main" val="393831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9</a:t>
            </a:fld>
            <a:endParaRPr lang="fr-FR" dirty="0"/>
          </a:p>
        </p:txBody>
      </p:sp>
    </p:spTree>
    <p:extLst>
      <p:ext uri="{BB962C8B-B14F-4D97-AF65-F5344CB8AC3E}">
        <p14:creationId xmlns:p14="http://schemas.microsoft.com/office/powerpoint/2010/main" val="2555355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Espace réservé d’image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5" name="Espace réservé du numéro de diapositive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 name="Titr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7" name="Graphique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fr-FR"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s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fr-FR" noProof="0"/>
              <a:t>Modifiez le style du titre</a:t>
            </a:r>
            <a:endParaRPr lang="fr-FR" noProof="0" dirty="0"/>
          </a:p>
        </p:txBody>
      </p:sp>
      <p:sp>
        <p:nvSpPr>
          <p:cNvPr id="8" name="Sous-titr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pied de page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4" name="Espace réservé du numéro de diapositive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fr-FR" noProof="0"/>
              <a:t>Ajouter un pied de page</a:t>
            </a:r>
            <a:endParaRPr lang="fr-FR" noProof="0" dirty="0"/>
          </a:p>
        </p:txBody>
      </p:sp>
      <p:sp>
        <p:nvSpPr>
          <p:cNvPr id="3" name="Espace réservé du numéro de diapositive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eur">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image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5" name="Espace réservé du pied de page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fr-FR" noProof="0" smtClean="0"/>
              <a:pPr rtl="0"/>
              <a:t>‹N°›</a:t>
            </a:fld>
            <a:endParaRPr lang="fr-FR" noProof="0" dirty="0"/>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fr-FR" noProof="0"/>
              <a:t>Modifiez le style du titre</a:t>
            </a:r>
            <a:endParaRPr lang="fr-FR" noProof="0" dirty="0"/>
          </a:p>
        </p:txBody>
      </p:sp>
      <p:sp>
        <p:nvSpPr>
          <p:cNvPr id="14" name="Sous-titr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Graphisme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noProof="0"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7" name="ZoneTexte 6"/>
          <p:cNvSpPr txBox="1"/>
          <p:nvPr userDrawn="1"/>
        </p:nvSpPr>
        <p:spPr>
          <a:xfrm>
            <a:off x="296392" y="6678000"/>
            <a:ext cx="7277362"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8" name="Espace réservé d’image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9" name="Espace réservé d’image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0" name="Espace réservé d’image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1" name="Espace réservé d’image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2" name="Espace réservé d’image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3" name="En-tête gauche">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fr-FR" noProof="0" dirty="0"/>
              <a:t>Comparer A</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5" name="En-tête droit">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fr-FR" noProof="0" dirty="0"/>
              <a:t>Comparer B</a:t>
            </a:r>
          </a:p>
        </p:txBody>
      </p:sp>
      <p:sp>
        <p:nvSpPr>
          <p:cNvPr id="5" name="Espace réservé du pied de page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3" name="Espace réservé du numéro de diapositive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
        <p:nvSpPr>
          <p:cNvPr id="10" name="Légende">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2" name="Titre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éo">
    <p:spTree>
      <p:nvGrpSpPr>
        <p:cNvPr id="1" name=""/>
        <p:cNvGrpSpPr/>
        <p:nvPr/>
      </p:nvGrpSpPr>
      <p:grpSpPr>
        <a:xfrm>
          <a:off x="0" y="0"/>
          <a:ext cx="0" cy="0"/>
          <a:chOff x="0" y="0"/>
          <a:chExt cx="0" cy="0"/>
        </a:xfrm>
      </p:grpSpPr>
      <p:sp>
        <p:nvSpPr>
          <p:cNvPr id="3" name="Espace réservé d’élément multimé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Insérer votre vidéo</a:t>
            </a:r>
          </a:p>
        </p:txBody>
      </p:sp>
      <p:sp>
        <p:nvSpPr>
          <p:cNvPr id="5" name="Légende">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4" name="Espace réservé du numéro de diapositive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fr-FR" noProof="0" smtClean="0"/>
              <a:pPr rtl="0"/>
              <a:t>‹N°›</a:t>
            </a:fld>
            <a:endParaRPr lang="fr-FR" noProof="0" dirty="0"/>
          </a:p>
        </p:txBody>
      </p:sp>
      <p:sp>
        <p:nvSpPr>
          <p:cNvPr id="2" name="Titre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éparateur">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Espace réservé d’image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fr-FR" dirty="0"/>
              <a:t>Merci</a:t>
            </a:r>
          </a:p>
        </p:txBody>
      </p:sp>
      <p:sp>
        <p:nvSpPr>
          <p:cNvPr id="18" name="Graphisme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dirty="0"/>
          </a:p>
        </p:txBody>
      </p:sp>
      <p:sp>
        <p:nvSpPr>
          <p:cNvPr id="15" name="Nom">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fr-FR" dirty="0"/>
              <a:t>Nom</a:t>
            </a:r>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fr-FR" dirty="0"/>
              <a:t>E-mail</a:t>
            </a:r>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4" name="Espace réservé du numéro de diapositive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fr-FR" noProof="0"/>
              <a:t>Modifiez le style du titre</a:t>
            </a:r>
            <a:endParaRPr lang="fr-FR" noProof="0" dirty="0"/>
          </a:p>
        </p:txBody>
      </p:sp>
      <p:sp>
        <p:nvSpPr>
          <p:cNvPr id="10" name="Sous-titr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contenu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fr-FR" sz="1000" noProof="1">
                <a:latin typeface="+mn-lt"/>
              </a:rPr>
              <a:t>Alexis CAILLY </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fr-FR" dirty="0"/>
              <a:t>Modifiez le style du titre</a:t>
            </a:r>
          </a:p>
        </p:txBody>
      </p:sp>
      <p:sp>
        <p:nvSpPr>
          <p:cNvPr id="3" name="Espace réservé du texte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fr-FR"/>
              <a:t>Ajouter un pied de page</a:t>
            </a:r>
            <a:endParaRPr lang="fr-FR" dirty="0"/>
          </a:p>
        </p:txBody>
      </p:sp>
      <p:sp>
        <p:nvSpPr>
          <p:cNvPr id="6" name="Espace réservé du numéro de diapositive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solidFill>
            <a:schemeClr val="accent2">
              <a:lumMod val="75000"/>
              <a:shade val="30000"/>
              <a:satMod val="115000"/>
            </a:schemeClr>
          </a:soli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fr-FR" smtClean="0"/>
              <a:pPr rtl="0"/>
              <a:t>‹N°›</a:t>
            </a:fld>
            <a:endParaRPr lang="fr-FR"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13" Type="http://schemas.microsoft.com/office/2007/relationships/hdphoto" Target="../media/hdphoto7.wdp"/><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53.png"/><Relationship Id="rId17" Type="http://schemas.microsoft.com/office/2007/relationships/hdphoto" Target="../media/hdphoto9.wdp"/><Relationship Id="rId2" Type="http://schemas.openxmlformats.org/officeDocument/2006/relationships/notesSlide" Target="../notesSlides/notesSlide10.xml"/><Relationship Id="rId16"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5" Type="http://schemas.microsoft.com/office/2007/relationships/hdphoto" Target="../media/hdphoto8.wdp"/><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14.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8.jpeg"/><Relationship Id="rId4" Type="http://schemas.openxmlformats.org/officeDocument/2006/relationships/image" Target="../media/image67.jpe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28.jpeg"/><Relationship Id="rId18" Type="http://schemas.openxmlformats.org/officeDocument/2006/relationships/image" Target="../media/image37.png"/><Relationship Id="rId26" Type="http://schemas.openxmlformats.org/officeDocument/2006/relationships/image" Target="../media/image81.jpeg"/><Relationship Id="rId3" Type="http://schemas.openxmlformats.org/officeDocument/2006/relationships/image" Target="../media/image43.png"/><Relationship Id="rId21" Type="http://schemas.microsoft.com/office/2007/relationships/hdphoto" Target="../media/hdphoto12.wdp"/><Relationship Id="rId7" Type="http://schemas.openxmlformats.org/officeDocument/2006/relationships/image" Target="../media/image75.jpeg"/><Relationship Id="rId12" Type="http://schemas.openxmlformats.org/officeDocument/2006/relationships/image" Target="../media/image26.jpeg"/><Relationship Id="rId17" Type="http://schemas.openxmlformats.org/officeDocument/2006/relationships/image" Target="../media/image3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35.jpeg"/><Relationship Id="rId20"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24.png"/><Relationship Id="rId24" Type="http://schemas.openxmlformats.org/officeDocument/2006/relationships/image" Target="../media/image79.jpeg"/><Relationship Id="rId5" Type="http://schemas.microsoft.com/office/2007/relationships/hdphoto" Target="../media/hdphoto10.wdp"/><Relationship Id="rId15" Type="http://schemas.openxmlformats.org/officeDocument/2006/relationships/image" Target="../media/image30.png"/><Relationship Id="rId23" Type="http://schemas.microsoft.com/office/2007/relationships/hdphoto" Target="../media/hdphoto13.wdp"/><Relationship Id="rId28" Type="http://schemas.openxmlformats.org/officeDocument/2006/relationships/image" Target="../media/image83.png"/><Relationship Id="rId10" Type="http://schemas.openxmlformats.org/officeDocument/2006/relationships/image" Target="../media/image23.png"/><Relationship Id="rId19" Type="http://schemas.openxmlformats.org/officeDocument/2006/relationships/image" Target="../media/image27.png"/><Relationship Id="rId4" Type="http://schemas.openxmlformats.org/officeDocument/2006/relationships/image" Target="../media/image73.png"/><Relationship Id="rId9" Type="http://schemas.microsoft.com/office/2007/relationships/hdphoto" Target="../media/hdphoto11.wdp"/><Relationship Id="rId14" Type="http://schemas.openxmlformats.org/officeDocument/2006/relationships/image" Target="../media/image29.png"/><Relationship Id="rId22" Type="http://schemas.openxmlformats.org/officeDocument/2006/relationships/image" Target="../media/image78.png"/><Relationship Id="rId27" Type="http://schemas.openxmlformats.org/officeDocument/2006/relationships/image" Target="../media/image82.jpeg"/></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jpe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jpeg"/><Relationship Id="rId17" Type="http://schemas.openxmlformats.org/officeDocument/2006/relationships/image" Target="../media/image98.jpeg"/><Relationship Id="rId2" Type="http://schemas.openxmlformats.org/officeDocument/2006/relationships/notesSlide" Target="../notesSlides/notesSlide17.xml"/><Relationship Id="rId16"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2.jpeg"/><Relationship Id="rId5" Type="http://schemas.openxmlformats.org/officeDocument/2006/relationships/image" Target="../media/image86.png"/><Relationship Id="rId15" Type="http://schemas.openxmlformats.org/officeDocument/2006/relationships/image" Target="../media/image96.jpeg"/><Relationship Id="rId10" Type="http://schemas.openxmlformats.org/officeDocument/2006/relationships/image" Target="../media/image91.jpe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5.jpeg"/></Relationships>
</file>

<file path=ppt/slides/_rels/slide1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0.jpe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3" Type="http://schemas.openxmlformats.org/officeDocument/2006/relationships/image" Target="../media/image107.png"/><Relationship Id="rId18" Type="http://schemas.microsoft.com/office/2007/relationships/hdphoto" Target="../media/hdphoto15.wdp"/><Relationship Id="rId3" Type="http://schemas.openxmlformats.org/officeDocument/2006/relationships/image" Target="../media/image99.jpeg"/><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20.xml"/><Relationship Id="rId16" Type="http://schemas.openxmlformats.org/officeDocument/2006/relationships/image" Target="../media/image109.jpe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1.png"/><Relationship Id="rId15" Type="http://schemas.microsoft.com/office/2007/relationships/hdphoto" Target="../media/hdphoto14.wdp"/><Relationship Id="rId10" Type="http://schemas.openxmlformats.org/officeDocument/2006/relationships/image" Target="../media/image104.png"/><Relationship Id="rId4" Type="http://schemas.openxmlformats.org/officeDocument/2006/relationships/image" Target="../media/image100.jpeg"/><Relationship Id="rId9" Type="http://schemas.openxmlformats.org/officeDocument/2006/relationships/image" Target="../media/image103.png"/><Relationship Id="rId14" Type="http://schemas.openxmlformats.org/officeDocument/2006/relationships/image" Target="../media/image108.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2.jpe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1.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4.wdp"/><Relationship Id="rId18" Type="http://schemas.openxmlformats.org/officeDocument/2006/relationships/image" Target="../media/image1100.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1.png"/><Relationship Id="rId2" Type="http://schemas.openxmlformats.org/officeDocument/2006/relationships/notesSlide" Target="../notesSlides/notesSlide22.xml"/><Relationship Id="rId16" Type="http://schemas.microsoft.com/office/2007/relationships/hdphoto" Target="../media/hdphoto15.wdp"/><Relationship Id="rId1" Type="http://schemas.openxmlformats.org/officeDocument/2006/relationships/slideLayout" Target="../slideLayouts/slideLayout3.xml"/><Relationship Id="rId6" Type="http://schemas.openxmlformats.org/officeDocument/2006/relationships/image" Target="../media/image1020.png"/><Relationship Id="rId11" Type="http://schemas.openxmlformats.org/officeDocument/2006/relationships/image" Target="../media/image1070.png"/><Relationship Id="rId15" Type="http://schemas.openxmlformats.org/officeDocument/2006/relationships/image" Target="../media/image110.png"/><Relationship Id="rId10" Type="http://schemas.openxmlformats.org/officeDocument/2006/relationships/image" Target="../media/image106.png"/><Relationship Id="rId19" Type="http://schemas.openxmlformats.org/officeDocument/2006/relationships/image" Target="../media/image113.png"/><Relationship Id="rId9" Type="http://schemas.openxmlformats.org/officeDocument/2006/relationships/image" Target="../media/image105.png"/><Relationship Id="rId14" Type="http://schemas.openxmlformats.org/officeDocument/2006/relationships/image" Target="../media/image109.jpeg"/></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2.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1.png"/><Relationship Id="rId4" Type="http://schemas.openxmlformats.org/officeDocument/2006/relationships/image" Target="../media/image115.jpe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9.jpeg"/><Relationship Id="rId3" Type="http://schemas.openxmlformats.org/officeDocument/2006/relationships/image" Target="../media/image108.png"/><Relationship Id="rId7" Type="http://schemas.openxmlformats.org/officeDocument/2006/relationships/image" Target="../media/image1020.png"/><Relationship Id="rId12" Type="http://schemas.openxmlformats.org/officeDocument/2006/relationships/image" Target="../media/image1070.png"/><Relationship Id="rId17" Type="http://schemas.openxmlformats.org/officeDocument/2006/relationships/image" Target="../media/image112.jpeg"/><Relationship Id="rId2" Type="http://schemas.openxmlformats.org/officeDocument/2006/relationships/notesSlide" Target="../notesSlides/notesSlide24.xml"/><Relationship Id="rId16"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11.png"/><Relationship Id="rId15" Type="http://schemas.microsoft.com/office/2007/relationships/hdphoto" Target="../media/hdphoto15.wdp"/><Relationship Id="rId10" Type="http://schemas.openxmlformats.org/officeDocument/2006/relationships/image" Target="../media/image105.png"/><Relationship Id="rId4" Type="http://schemas.microsoft.com/office/2007/relationships/hdphoto" Target="../media/hdphoto14.wdp"/><Relationship Id="rId9" Type="http://schemas.openxmlformats.org/officeDocument/2006/relationships/image" Target="../media/image104.png"/><Relationship Id="rId14" Type="http://schemas.openxmlformats.org/officeDocument/2006/relationships/image" Target="../media/image110.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5.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19" Type="http://schemas.openxmlformats.org/officeDocument/2006/relationships/image" Target="../media/image112.jpe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20.jpeg"/></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12.jpeg"/><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122.png"/></Relationships>
</file>

<file path=ppt/slides/_rels/slide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18.jpeg"/><Relationship Id="rId4" Type="http://schemas.openxmlformats.org/officeDocument/2006/relationships/image" Target="../media/image120.jpeg"/></Relationships>
</file>

<file path=ppt/slides/_rels/slide31.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4.png"/><Relationship Id="rId18" Type="http://schemas.openxmlformats.org/officeDocument/2006/relationships/image" Target="../media/image109.jpeg"/><Relationship Id="rId26" Type="http://schemas.openxmlformats.org/officeDocument/2006/relationships/image" Target="../media/image131.png"/><Relationship Id="rId3" Type="http://schemas.openxmlformats.org/officeDocument/2006/relationships/image" Target="../media/image111.png"/><Relationship Id="rId21" Type="http://schemas.openxmlformats.org/officeDocument/2006/relationships/image" Target="../media/image126.png"/><Relationship Id="rId12" Type="http://schemas.openxmlformats.org/officeDocument/2006/relationships/image" Target="../media/image104.png"/><Relationship Id="rId17" Type="http://schemas.microsoft.com/office/2007/relationships/hdphoto" Target="../media/hdphoto14.wdp"/><Relationship Id="rId25" Type="http://schemas.openxmlformats.org/officeDocument/2006/relationships/image" Target="../media/image130.png"/><Relationship Id="rId2" Type="http://schemas.openxmlformats.org/officeDocument/2006/relationships/notesSlide" Target="../notesSlides/notesSlide31.xml"/><Relationship Id="rId16" Type="http://schemas.openxmlformats.org/officeDocument/2006/relationships/image" Target="../media/image108.png"/><Relationship Id="rId20" Type="http://schemas.microsoft.com/office/2007/relationships/hdphoto" Target="../media/hdphoto15.wdp"/><Relationship Id="rId29" Type="http://schemas.openxmlformats.org/officeDocument/2006/relationships/image" Target="../media/image134.png"/><Relationship Id="rId1" Type="http://schemas.openxmlformats.org/officeDocument/2006/relationships/slideLayout" Target="../slideLayouts/slideLayout3.xml"/><Relationship Id="rId11" Type="http://schemas.openxmlformats.org/officeDocument/2006/relationships/image" Target="../media/image1230.png"/><Relationship Id="rId24" Type="http://schemas.openxmlformats.org/officeDocument/2006/relationships/image" Target="../media/image129.png"/><Relationship Id="rId5" Type="http://schemas.openxmlformats.org/officeDocument/2006/relationships/image" Target="../media/image112.jpeg"/><Relationship Id="rId15" Type="http://schemas.openxmlformats.org/officeDocument/2006/relationships/image" Target="../media/image107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020.png"/><Relationship Id="rId19" Type="http://schemas.openxmlformats.org/officeDocument/2006/relationships/image" Target="../media/image110.png"/><Relationship Id="rId31" Type="http://schemas.openxmlformats.org/officeDocument/2006/relationships/image" Target="../media/image136.png"/><Relationship Id="rId4" Type="http://schemas.openxmlformats.org/officeDocument/2006/relationships/image" Target="../media/image116.png"/><Relationship Id="rId9" Type="http://schemas.openxmlformats.org/officeDocument/2006/relationships/image" Target="../media/image101.png"/><Relationship Id="rId14" Type="http://schemas.openxmlformats.org/officeDocument/2006/relationships/image" Target="../media/image125.png"/><Relationship Id="rId22" Type="http://schemas.openxmlformats.org/officeDocument/2006/relationships/image" Target="../media/image127.png"/><Relationship Id="rId27" Type="http://schemas.openxmlformats.org/officeDocument/2006/relationships/image" Target="../media/image132.png"/><Relationship Id="rId30" Type="http://schemas.openxmlformats.org/officeDocument/2006/relationships/image" Target="../media/image135.png"/></Relationships>
</file>

<file path=ppt/slides/_rels/slide3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11.png"/><Relationship Id="rId12" Type="http://schemas.openxmlformats.org/officeDocument/2006/relationships/image" Target="../media/image140.jpeg"/><Relationship Id="rId2" Type="http://schemas.openxmlformats.org/officeDocument/2006/relationships/notesSlide" Target="../notesSlides/notesSlide32.xml"/><Relationship Id="rId1" Type="http://schemas.openxmlformats.org/officeDocument/2006/relationships/slideLayout" Target="../slideLayouts/slideLayout3.xml"/><Relationship Id="rId11" Type="http://schemas.openxmlformats.org/officeDocument/2006/relationships/image" Target="../media/image139.png"/><Relationship Id="rId5" Type="http://schemas.openxmlformats.org/officeDocument/2006/relationships/image" Target="../media/image112.jpeg"/><Relationship Id="rId10" Type="http://schemas.openxmlformats.org/officeDocument/2006/relationships/image" Target="../media/image124.jpeg"/><Relationship Id="rId4" Type="http://schemas.openxmlformats.org/officeDocument/2006/relationships/image" Target="../media/image116.png"/><Relationship Id="rId9" Type="http://schemas.openxmlformats.org/officeDocument/2006/relationships/image" Target="../media/image138.png"/></Relationships>
</file>

<file path=ppt/slides/_rels/slide3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08.png"/><Relationship Id="rId18" Type="http://schemas.openxmlformats.org/officeDocument/2006/relationships/image" Target="../media/image126.png"/><Relationship Id="rId3" Type="http://schemas.openxmlformats.org/officeDocument/2006/relationships/image" Target="../media/image101.png"/><Relationship Id="rId21" Type="http://schemas.openxmlformats.org/officeDocument/2006/relationships/image" Target="../media/image144.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5" Type="http://schemas.openxmlformats.org/officeDocument/2006/relationships/image" Target="../media/image112.jpeg"/><Relationship Id="rId2" Type="http://schemas.openxmlformats.org/officeDocument/2006/relationships/notesSlide" Target="../notesSlides/notesSlide33.xml"/><Relationship Id="rId16" Type="http://schemas.openxmlformats.org/officeDocument/2006/relationships/image" Target="../media/image110.png"/><Relationship Id="rId20" Type="http://schemas.openxmlformats.org/officeDocument/2006/relationships/image" Target="../media/image128.png"/><Relationship Id="rId1" Type="http://schemas.openxmlformats.org/officeDocument/2006/relationships/slideLayout" Target="../slideLayouts/slideLayout3.xml"/><Relationship Id="rId11" Type="http://schemas.openxmlformats.org/officeDocument/2006/relationships/image" Target="../media/image143.png"/><Relationship Id="rId24" Type="http://schemas.openxmlformats.org/officeDocument/2006/relationships/image" Target="../media/image111.png"/><Relationship Id="rId15" Type="http://schemas.openxmlformats.org/officeDocument/2006/relationships/image" Target="../media/image109.jpeg"/><Relationship Id="rId23" Type="http://schemas.openxmlformats.org/officeDocument/2006/relationships/image" Target="../media/image146.png"/><Relationship Id="rId10" Type="http://schemas.openxmlformats.org/officeDocument/2006/relationships/image" Target="../media/image124.png"/><Relationship Id="rId19" Type="http://schemas.openxmlformats.org/officeDocument/2006/relationships/image" Target="../media/image127.png"/><Relationship Id="rId9" Type="http://schemas.openxmlformats.org/officeDocument/2006/relationships/image" Target="../media/image104.png"/><Relationship Id="rId14" Type="http://schemas.microsoft.com/office/2007/relationships/hdphoto" Target="../media/hdphoto14.wdp"/><Relationship Id="rId22" Type="http://schemas.openxmlformats.org/officeDocument/2006/relationships/image" Target="../media/image145.png"/></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1.png"/><Relationship Id="rId7" Type="http://schemas.openxmlformats.org/officeDocument/2006/relationships/image" Target="../media/image142.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1.jpeg"/><Relationship Id="rId5" Type="http://schemas.openxmlformats.org/officeDocument/2006/relationships/image" Target="../media/image112.jpeg"/><Relationship Id="rId4" Type="http://schemas.openxmlformats.org/officeDocument/2006/relationships/image" Target="../media/image116.png"/><Relationship Id="rId9" Type="http://schemas.openxmlformats.org/officeDocument/2006/relationships/image" Target="../media/image143.jpeg"/></Relationships>
</file>

<file path=ppt/slides/_rels/slide35.xml.rels><?xml version="1.0" encoding="UTF-8" standalone="yes"?>
<Relationships xmlns="http://schemas.openxmlformats.org/package/2006/relationships"><Relationship Id="rId8" Type="http://schemas.openxmlformats.org/officeDocument/2006/relationships/image" Target="../media/image149.png"/><Relationship Id="rId13" Type="http://schemas.microsoft.com/office/2007/relationships/hdphoto" Target="../media/hdphoto17.wdp"/><Relationship Id="rId3" Type="http://schemas.openxmlformats.org/officeDocument/2006/relationships/image" Target="../media/image111.png"/><Relationship Id="rId7" Type="http://schemas.microsoft.com/office/2007/relationships/hdphoto" Target="../media/hdphoto16.wdp"/><Relationship Id="rId12" Type="http://schemas.openxmlformats.org/officeDocument/2006/relationships/image" Target="../media/image153.png"/><Relationship Id="rId17" Type="http://schemas.openxmlformats.org/officeDocument/2006/relationships/image" Target="../media/image157.png"/><Relationship Id="rId2" Type="http://schemas.openxmlformats.org/officeDocument/2006/relationships/notesSlide" Target="../notesSlides/notesSlide35.xml"/><Relationship Id="rId16" Type="http://schemas.openxmlformats.org/officeDocument/2006/relationships/image" Target="../media/image156.png"/><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image" Target="../media/image152.png"/><Relationship Id="rId5" Type="http://schemas.openxmlformats.org/officeDocument/2006/relationships/image" Target="../media/image112.jpeg"/><Relationship Id="rId15" Type="http://schemas.openxmlformats.org/officeDocument/2006/relationships/image" Target="../media/image15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png"/><Relationship Id="rId14" Type="http://schemas.openxmlformats.org/officeDocument/2006/relationships/image" Target="../media/image154.png"/></Relationships>
</file>

<file path=ppt/slides/_rels/slide3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11.png"/><Relationship Id="rId7" Type="http://schemas.openxmlformats.org/officeDocument/2006/relationships/image" Target="../media/image155.jpe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12.jpeg"/><Relationship Id="rId9"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57.gif"/><Relationship Id="rId4" Type="http://schemas.openxmlformats.org/officeDocument/2006/relationships/image" Target="../media/image99.jpeg"/></Relationships>
</file>

<file path=ppt/slides/_rels/slide3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png"/><Relationship Id="rId7"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png"/><Relationship Id="rId4" Type="http://schemas.microsoft.com/office/2007/relationships/hdphoto" Target="../media/hdphoto18.wdp"/><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1.png"/><Relationship Id="rId7" Type="http://schemas.openxmlformats.org/officeDocument/2006/relationships/image" Target="../media/image169.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png"/><Relationship Id="rId4" Type="http://schemas.microsoft.com/office/2007/relationships/hdphoto" Target="../media/hdphoto18.wdp"/><Relationship Id="rId9" Type="http://schemas.openxmlformats.org/officeDocument/2006/relationships/image" Target="../media/image166.png"/></Relationships>
</file>

<file path=ppt/slides/_rels/slide41.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171.jpeg"/></Relationships>
</file>

<file path=ppt/slides/_rels/slide4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4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74.jpeg"/><Relationship Id="rId4" Type="http://schemas.openxmlformats.org/officeDocument/2006/relationships/image" Target="../media/image173.jpeg"/></Relationships>
</file>

<file path=ppt/slides/_rels/slide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73.jpeg"/></Relationships>
</file>

<file path=ppt/slides/_rels/slide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76.jpeg"/></Relationships>
</file>

<file path=ppt/slides/_rels/slide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78.png"/></Relationships>
</file>

<file path=ppt/slides/_rels/slide4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82.jpeg"/><Relationship Id="rId7" Type="http://schemas.openxmlformats.org/officeDocument/2006/relationships/image" Target="../media/image18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79.png"/><Relationship Id="rId4" Type="http://schemas.openxmlformats.org/officeDocument/2006/relationships/image" Target="../media/image180.png"/></Relationships>
</file>

<file path=ppt/slides/_rels/slide5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72.jpeg"/><Relationship Id="rId5" Type="http://schemas.microsoft.com/office/2007/relationships/hdphoto" Target="../media/hdphoto19.wdp"/><Relationship Id="rId4" Type="http://schemas.openxmlformats.org/officeDocument/2006/relationships/image" Target="../media/image183.png"/></Relationships>
</file>

<file path=ppt/slides/_rels/slide52.xml.rels><?xml version="1.0" encoding="UTF-8" standalone="yes"?>
<Relationships xmlns="http://schemas.openxmlformats.org/package/2006/relationships"><Relationship Id="rId8" Type="http://schemas.openxmlformats.org/officeDocument/2006/relationships/image" Target="../media/image1860.png"/><Relationship Id="rId3" Type="http://schemas.openxmlformats.org/officeDocument/2006/relationships/image" Target="../media/image184.png"/><Relationship Id="rId7" Type="http://schemas.openxmlformats.org/officeDocument/2006/relationships/image" Target="../media/image186.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microsoft.com/office/2007/relationships/hdphoto" Target="../media/hdphoto19.wdp"/><Relationship Id="rId5" Type="http://schemas.openxmlformats.org/officeDocument/2006/relationships/image" Target="../media/image183.png"/><Relationship Id="rId4" Type="http://schemas.openxmlformats.org/officeDocument/2006/relationships/image" Target="../media/image185.png"/><Relationship Id="rId9" Type="http://schemas.openxmlformats.org/officeDocument/2006/relationships/image" Target="../media/image187.png"/></Relationships>
</file>

<file path=ppt/slides/_rels/slide53.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4.png"/><Relationship Id="rId7" Type="http://schemas.openxmlformats.org/officeDocument/2006/relationships/image" Target="../media/image19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5.png"/><Relationship Id="rId9" Type="http://schemas.openxmlformats.org/officeDocument/2006/relationships/image" Target="../media/image192.png"/></Relationships>
</file>

<file path=ppt/slides/_rels/slide54.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78.png"/><Relationship Id="rId7"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85.png"/><Relationship Id="rId5" Type="http://schemas.openxmlformats.org/officeDocument/2006/relationships/image" Target="../media/image184.png"/><Relationship Id="rId10" Type="http://schemas.microsoft.com/office/2007/relationships/hdphoto" Target="../media/hdphoto20.wdp"/><Relationship Id="rId4" Type="http://schemas.openxmlformats.org/officeDocument/2006/relationships/image" Target="../media/image175.png"/><Relationship Id="rId9" Type="http://schemas.openxmlformats.org/officeDocument/2006/relationships/image" Target="../media/image194.png"/></Relationships>
</file>

<file path=ppt/slides/_rels/slide55.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184.png"/><Relationship Id="rId7" Type="http://schemas.openxmlformats.org/officeDocument/2006/relationships/image" Target="../media/image194.png"/><Relationship Id="rId12" Type="http://schemas.microsoft.com/office/2007/relationships/hdphoto" Target="../media/hdphoto19.wdp"/><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microsoft.com/office/2007/relationships/hdphoto" Target="../media/hdphoto21.wdp"/><Relationship Id="rId11" Type="http://schemas.openxmlformats.org/officeDocument/2006/relationships/image" Target="../media/image183.png"/><Relationship Id="rId5" Type="http://schemas.openxmlformats.org/officeDocument/2006/relationships/image" Target="../media/image195.png"/><Relationship Id="rId10" Type="http://schemas.openxmlformats.org/officeDocument/2006/relationships/image" Target="../media/image175.png"/><Relationship Id="rId4" Type="http://schemas.openxmlformats.org/officeDocument/2006/relationships/image" Target="../media/image185.png"/><Relationship Id="rId9" Type="http://schemas.openxmlformats.org/officeDocument/2006/relationships/image" Target="../media/image178.png"/></Relationships>
</file>

<file path=ppt/slides/_rels/slide56.xml.rels><?xml version="1.0" encoding="UTF-8" standalone="yes"?>
<Relationships xmlns="http://schemas.openxmlformats.org/package/2006/relationships"><Relationship Id="rId8" Type="http://schemas.microsoft.com/office/2007/relationships/hdphoto" Target="../media/hdphoto20.wdp"/><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84.png"/><Relationship Id="rId7" Type="http://schemas.openxmlformats.org/officeDocument/2006/relationships/image" Target="../media/image194.png"/><Relationship Id="rId12" Type="http://schemas.openxmlformats.org/officeDocument/2006/relationships/image" Target="../media/image200.png"/><Relationship Id="rId17" Type="http://schemas.openxmlformats.org/officeDocument/2006/relationships/image" Target="../media/image205.png"/><Relationship Id="rId2" Type="http://schemas.openxmlformats.org/officeDocument/2006/relationships/notesSlide" Target="../notesSlides/notesSlide56.xml"/><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3.xml"/><Relationship Id="rId6" Type="http://schemas.microsoft.com/office/2007/relationships/hdphoto" Target="../media/hdphoto21.wdp"/><Relationship Id="rId11" Type="http://schemas.openxmlformats.org/officeDocument/2006/relationships/image" Target="../media/image199.png"/><Relationship Id="rId5" Type="http://schemas.openxmlformats.org/officeDocument/2006/relationships/image" Target="../media/image195.png"/><Relationship Id="rId15" Type="http://schemas.openxmlformats.org/officeDocument/2006/relationships/image" Target="../media/image203.png"/><Relationship Id="rId10" Type="http://schemas.microsoft.com/office/2007/relationships/hdphoto" Target="../media/hdphoto19.wdp"/><Relationship Id="rId4" Type="http://schemas.openxmlformats.org/officeDocument/2006/relationships/image" Target="../media/image185.png"/><Relationship Id="rId9" Type="http://schemas.openxmlformats.org/officeDocument/2006/relationships/image" Target="../media/image183.png"/><Relationship Id="rId14" Type="http://schemas.openxmlformats.org/officeDocument/2006/relationships/image" Target="../media/image202.png"/></Relationships>
</file>

<file path=ppt/slides/_rels/slide57.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98.jpeg"/><Relationship Id="rId18" Type="http://schemas.openxmlformats.org/officeDocument/2006/relationships/image" Target="../media/image207.png"/><Relationship Id="rId3" Type="http://schemas.openxmlformats.org/officeDocument/2006/relationships/image" Target="../media/image184.png"/><Relationship Id="rId7" Type="http://schemas.microsoft.com/office/2007/relationships/hdphoto" Target="../media/hdphoto19.wdp"/><Relationship Id="rId12" Type="http://schemas.openxmlformats.org/officeDocument/2006/relationships/image" Target="../media/image197.png"/><Relationship Id="rId17" Type="http://schemas.openxmlformats.org/officeDocument/2006/relationships/image" Target="../media/image218.png"/><Relationship Id="rId2" Type="http://schemas.openxmlformats.org/officeDocument/2006/relationships/notesSlide" Target="../notesSlides/notesSlide57.xml"/><Relationship Id="rId16" Type="http://schemas.openxmlformats.org/officeDocument/2006/relationships/image" Target="../media/image217.png"/><Relationship Id="rId1" Type="http://schemas.openxmlformats.org/officeDocument/2006/relationships/slideLayout" Target="../slideLayouts/slideLayout3.xml"/><Relationship Id="rId6" Type="http://schemas.openxmlformats.org/officeDocument/2006/relationships/image" Target="../media/image183.png"/><Relationship Id="rId11" Type="http://schemas.openxmlformats.org/officeDocument/2006/relationships/image" Target="../media/image196.png"/><Relationship Id="rId5" Type="http://schemas.microsoft.com/office/2007/relationships/hdphoto" Target="../media/hdphoto20.wdp"/><Relationship Id="rId15" Type="http://schemas.openxmlformats.org/officeDocument/2006/relationships/image" Target="../media/image216.png"/><Relationship Id="rId10" Type="http://schemas.openxmlformats.org/officeDocument/2006/relationships/image" Target="../media/image211.png"/><Relationship Id="rId19" Type="http://schemas.openxmlformats.org/officeDocument/2006/relationships/image" Target="../media/image220.png"/><Relationship Id="rId4" Type="http://schemas.openxmlformats.org/officeDocument/2006/relationships/image" Target="../media/image194.png"/><Relationship Id="rId9" Type="http://schemas.openxmlformats.org/officeDocument/2006/relationships/image" Target="../media/image210.png"/><Relationship Id="rId14" Type="http://schemas.openxmlformats.org/officeDocument/2006/relationships/image" Target="../media/image215.png"/></Relationships>
</file>

<file path=ppt/slides/_rels/slide5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199.jpe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13.png"/><Relationship Id="rId10" Type="http://schemas.openxmlformats.org/officeDocument/2006/relationships/image" Target="../media/image228.png"/><Relationship Id="rId4" Type="http://schemas.openxmlformats.org/officeDocument/2006/relationships/image" Target="../media/image212.png"/><Relationship Id="rId9" Type="http://schemas.openxmlformats.org/officeDocument/2006/relationships/image" Target="../media/image227.png"/><Relationship Id="rId14" Type="http://schemas.openxmlformats.org/officeDocument/2006/relationships/image" Target="../media/image214.png"/></Relationships>
</file>

<file path=ppt/slides/_rels/slide59.xml.rels><?xml version="1.0" encoding="UTF-8" standalone="yes"?>
<Relationships xmlns="http://schemas.openxmlformats.org/package/2006/relationships"><Relationship Id="rId8" Type="http://schemas.openxmlformats.org/officeDocument/2006/relationships/image" Target="../media/image220.jpeg"/><Relationship Id="rId3" Type="http://schemas.openxmlformats.org/officeDocument/2006/relationships/image" Target="../media/image178.png"/><Relationship Id="rId7" Type="http://schemas.openxmlformats.org/officeDocument/2006/relationships/image" Target="../media/image219.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75.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jp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60.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84.png"/><Relationship Id="rId7" Type="http://schemas.openxmlformats.org/officeDocument/2006/relationships/image" Target="../media/image178.png"/><Relationship Id="rId12" Type="http://schemas.microsoft.com/office/2007/relationships/hdphoto" Target="../media/hdphoto21.wdp"/><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microsoft.com/office/2007/relationships/hdphoto" Target="../media/hdphoto20.wdp"/><Relationship Id="rId11" Type="http://schemas.openxmlformats.org/officeDocument/2006/relationships/image" Target="../media/image195.png"/><Relationship Id="rId5" Type="http://schemas.openxmlformats.org/officeDocument/2006/relationships/image" Target="../media/image194.png"/><Relationship Id="rId10" Type="http://schemas.microsoft.com/office/2007/relationships/hdphoto" Target="../media/hdphoto19.wdp"/><Relationship Id="rId4" Type="http://schemas.openxmlformats.org/officeDocument/2006/relationships/image" Target="../media/image185.png"/><Relationship Id="rId9" Type="http://schemas.openxmlformats.org/officeDocument/2006/relationships/image" Target="../media/image183.png"/></Relationships>
</file>

<file path=ppt/slides/_rels/slide6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84.png"/><Relationship Id="rId7" Type="http://schemas.openxmlformats.org/officeDocument/2006/relationships/image" Target="../media/image178.png"/><Relationship Id="rId12" Type="http://schemas.microsoft.com/office/2007/relationships/hdphoto" Target="../media/hdphoto21.wdp"/><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microsoft.com/office/2007/relationships/hdphoto" Target="../media/hdphoto20.wdp"/><Relationship Id="rId11" Type="http://schemas.openxmlformats.org/officeDocument/2006/relationships/image" Target="../media/image195.png"/><Relationship Id="rId5" Type="http://schemas.openxmlformats.org/officeDocument/2006/relationships/image" Target="../media/image194.png"/><Relationship Id="rId10" Type="http://schemas.microsoft.com/office/2007/relationships/hdphoto" Target="../media/hdphoto19.wdp"/><Relationship Id="rId4" Type="http://schemas.openxmlformats.org/officeDocument/2006/relationships/image" Target="../media/image185.png"/><Relationship Id="rId9" Type="http://schemas.openxmlformats.org/officeDocument/2006/relationships/image" Target="../media/image183.png"/></Relationships>
</file>

<file path=ppt/slides/_rels/slide62.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image" Target="../media/image222.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21.gif"/><Relationship Id="rId5" Type="http://schemas.openxmlformats.org/officeDocument/2006/relationships/image" Target="../media/image185.png"/><Relationship Id="rId4" Type="http://schemas.openxmlformats.org/officeDocument/2006/relationships/image" Target="../media/image184.png"/></Relationships>
</file>

<file path=ppt/slides/_rels/slide63.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image" Target="../media/image222.jpe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21.gif"/><Relationship Id="rId5" Type="http://schemas.openxmlformats.org/officeDocument/2006/relationships/image" Target="../media/image185.png"/><Relationship Id="rId4" Type="http://schemas.openxmlformats.org/officeDocument/2006/relationships/image" Target="../media/image184.png"/></Relationships>
</file>

<file path=ppt/slides/_rels/slide64.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image" Target="../media/image222.jpe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21.gif"/><Relationship Id="rId5" Type="http://schemas.openxmlformats.org/officeDocument/2006/relationships/image" Target="../media/image185.png"/><Relationship Id="rId4" Type="http://schemas.openxmlformats.org/officeDocument/2006/relationships/image" Target="../media/image184.png"/></Relationships>
</file>

<file path=ppt/slides/_rels/slide65.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76.jpe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22.jpeg"/><Relationship Id="rId5" Type="http://schemas.openxmlformats.org/officeDocument/2006/relationships/image" Target="../media/image221.gif"/><Relationship Id="rId4" Type="http://schemas.openxmlformats.org/officeDocument/2006/relationships/image" Target="../media/image185.png"/></Relationships>
</file>

<file path=ppt/slides/_rels/slide66.xml.rels><?xml version="1.0" encoding="UTF-8" standalone="yes"?>
<Relationships xmlns="http://schemas.openxmlformats.org/package/2006/relationships"><Relationship Id="rId8" Type="http://schemas.openxmlformats.org/officeDocument/2006/relationships/image" Target="../media/image236.jpeg"/><Relationship Id="rId3" Type="http://schemas.openxmlformats.org/officeDocument/2006/relationships/image" Target="../media/image223.png"/><Relationship Id="rId7" Type="http://schemas.openxmlformats.org/officeDocument/2006/relationships/image" Target="../media/image235.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34.jpeg"/><Relationship Id="rId11" Type="http://schemas.microsoft.com/office/2007/relationships/hdphoto" Target="../media/hdphoto19.wdp"/><Relationship Id="rId5" Type="http://schemas.openxmlformats.org/officeDocument/2006/relationships/image" Target="../media/image233.jpeg"/><Relationship Id="rId10" Type="http://schemas.openxmlformats.org/officeDocument/2006/relationships/image" Target="../media/image183.png"/><Relationship Id="rId4" Type="http://schemas.openxmlformats.org/officeDocument/2006/relationships/image" Target="../media/image232.png"/><Relationship Id="rId9" Type="http://schemas.openxmlformats.org/officeDocument/2006/relationships/image" Target="../media/image237.png"/></Relationships>
</file>

<file path=ppt/slides/_rels/slide6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6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39.png"/><Relationship Id="rId5" Type="http://schemas.openxmlformats.org/officeDocument/2006/relationships/image" Target="../media/image16.jpeg"/><Relationship Id="rId10" Type="http://schemas.openxmlformats.org/officeDocument/2006/relationships/image" Target="../media/image37.png"/><Relationship Id="rId4" Type="http://schemas.openxmlformats.org/officeDocument/2006/relationships/image" Target="../media/image15.jpeg"/><Relationship Id="rId9" Type="http://schemas.openxmlformats.org/officeDocument/2006/relationships/image" Target="../media/image238.png"/></Relationships>
</file>

<file path=ppt/slides/_rels/slide6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7.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0.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2.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87769"/>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1</a:t>
            </a:fld>
            <a:endParaRPr lang="fr-FR" dirty="0"/>
          </a:p>
        </p:txBody>
      </p:sp>
      <p:pic>
        <p:nvPicPr>
          <p:cNvPr id="15" name="Espace réservé pour une image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197" r="28197"/>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a:duotone>
              <a:schemeClr val="accent3">
                <a:shade val="45000"/>
                <a:satMod val="135000"/>
              </a:schemeClr>
              <a:prstClr val="white"/>
            </a:duotone>
            <a:extLst>
              <a:ext uri="{BEBA8EAE-BF5A-486C-A8C5-ECC9F3942E4B}">
                <a14:imgProps xmlns:a14="http://schemas.microsoft.com/office/drawing/2010/main">
                  <a14:imgLayer r:embed="rId11">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80455" y="541590"/>
            <a:ext cx="3820835" cy="152790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Contrôles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Ebréchure / qualité de la bouteille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 du bouchon</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Présence/position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Impression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Niveau du breuvage.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Etc.</a:t>
            </a: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 </a:t>
            </a:r>
            <a:br>
              <a:rPr lang="fr-FR" dirty="0"/>
            </a:br>
            <a:r>
              <a:rPr lang="fr-FR" dirty="0"/>
              <a:t>Production de bouteilles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10</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7" name="Groupe 6"/>
          <p:cNvGrpSpPr/>
          <p:nvPr/>
        </p:nvGrpSpPr>
        <p:grpSpPr>
          <a:xfrm>
            <a:off x="360000" y="1479975"/>
            <a:ext cx="6532684" cy="4187322"/>
            <a:chOff x="744133" y="1693240"/>
            <a:chExt cx="6532684" cy="4187322"/>
          </a:xfrm>
        </p:grpSpPr>
        <p:sp>
          <p:nvSpPr>
            <p:cNvPr id="4" name="Rectangle 3"/>
            <p:cNvSpPr/>
            <p:nvPr/>
          </p:nvSpPr>
          <p:spPr>
            <a:xfrm>
              <a:off x="744133" y="1693240"/>
              <a:ext cx="6532684" cy="4187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6" name="Picture 6" descr="Systéme de vision pour bouteilles"/>
            <p:cNvPicPr>
              <a:picLocks noChangeAspect="1" noChangeArrowheads="1"/>
            </p:cNvPicPr>
            <p:nvPr/>
          </p:nvPicPr>
          <p:blipFill rotWithShape="1">
            <a:blip r:embed="rId3">
              <a:extLst>
                <a:ext uri="{28A0092B-C50C-407E-A947-70E740481C1C}">
                  <a14:useLocalDpi xmlns:a14="http://schemas.microsoft.com/office/drawing/2010/main" val="0"/>
                </a:ext>
              </a:extLst>
            </a:blip>
            <a:srcRect l="17748" t="-282" r="12639" b="282"/>
            <a:stretch/>
          </p:blipFill>
          <p:spPr bwMode="auto">
            <a:xfrm>
              <a:off x="900738" y="3386130"/>
              <a:ext cx="2223339" cy="2395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icole caisse de remuage crément caisse fil de stockage repliable appareils de remuage fabricant de container remuage bouteille champagne bourgogne bordeaux alsace sparkling solution remuage aryes vini farame cmp fileurope photo controle nive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11" y="1825337"/>
              <a:ext cx="2225966" cy="150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nicole caisse de remuage crément caisse fil de stockage repliable appareils de remuage fabricant de container remuage bouteille champagne bourgogne bordeaux alsace sparkling solution remuage aryes vini farame cmp fileurope photo controle agraf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121" y="3172554"/>
              <a:ext cx="1870429" cy="126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nicole caisse de remuage crément caisse fil de stockage repliable appareils de remuage fabricant de container remuage bouteille champagne bourgogne bordeaux alsace sparkling solution remuage aryes vini farame cmp fileurope photo controle bouch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0122" y="4517730"/>
              <a:ext cx="1873446" cy="1265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nicole caisse de remuage crément caisse fil de stockage repliable appareils de remuage fabricant de container remuage bouteille champagne bourgogne bordeaux alsace sparkling solution remuage aryes vini farame cmp fileurope photo controle capsu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506" y="4518748"/>
              <a:ext cx="1870429" cy="1263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inicole caisse de remuage crément caisse fil de stockage repliable appareils de remuage fabricant de container remuage bouteille champagne bourgogne bordeaux alsace sparkling solution remuage aryes vini farame cmp fileurope photo controle habill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122" y="1825338"/>
              <a:ext cx="1873446" cy="12658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nicole caisse de remuage crément caisse fil de stockage repliable appareils de remuage fabricant de container remuage bouteille champagne bourgogne bordeaux alsace sparkling solution remuage aryes vini farame cmp fileurope photo controle ebréchu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0376" y="1825337"/>
              <a:ext cx="1873447" cy="12658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nicole caisse de remuage crément caisse fil de stockage repliable appareils de remuage fabricant de container remuage bouteille champagne bourgogne bordeaux alsace sparkling solution remuage aryes vini farame cmp fileurope photo controle turbidité"/>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8489" y="3170515"/>
              <a:ext cx="1873446" cy="1265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p:cNvGrpSpPr/>
          <p:nvPr/>
        </p:nvGrpSpPr>
        <p:grpSpPr>
          <a:xfrm>
            <a:off x="7380456" y="2120682"/>
            <a:ext cx="3820836" cy="2047177"/>
            <a:chOff x="8110059" y="2803169"/>
            <a:chExt cx="3397449" cy="2209623"/>
          </a:xfrm>
        </p:grpSpPr>
        <p:sp>
          <p:nvSpPr>
            <p:cNvPr id="24" name="Rectangle 23"/>
            <p:cNvSpPr/>
            <p:nvPr/>
          </p:nvSpPr>
          <p:spPr>
            <a:xfrm>
              <a:off x="8110059" y="2803169"/>
              <a:ext cx="3397448" cy="22096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u="sng" dirty="0">
                <a:solidFill>
                  <a:schemeClr val="tx1"/>
                </a:solidFill>
                <a:latin typeface="Arial" panose="020B0604020202020204" pitchFamily="34" charset="0"/>
                <a:cs typeface="Arial" panose="020B0604020202020204" pitchFamily="34" charset="0"/>
              </a:endParaRPr>
            </a:p>
          </p:txBody>
        </p:sp>
        <p:pic>
          <p:nvPicPr>
            <p:cNvPr id="1042" name="Picture 18" descr="Champagne Picart-Ferrand - Découvrir la vinification"/>
            <p:cNvPicPr>
              <a:picLocks noChangeAspect="1" noChangeArrowheads="1"/>
            </p:cNvPicPr>
            <p:nvPr/>
          </p:nvPicPr>
          <p:blipFill rotWithShape="1">
            <a:blip r:embed="rId11">
              <a:extLst>
                <a:ext uri="{28A0092B-C50C-407E-A947-70E740481C1C}">
                  <a14:useLocalDpi xmlns:a14="http://schemas.microsoft.com/office/drawing/2010/main" val="0"/>
                </a:ext>
              </a:extLst>
            </a:blip>
            <a:srcRect r="7105"/>
            <a:stretch/>
          </p:blipFill>
          <p:spPr bwMode="auto">
            <a:xfrm>
              <a:off x="8697620" y="3302064"/>
              <a:ext cx="2210310" cy="15852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10060" y="2803170"/>
              <a:ext cx="3397448" cy="498299"/>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Tous ces contrôles sont effectués </a:t>
              </a:r>
              <a:r>
                <a:rPr lang="fr-FR" sz="1200" u="sng" dirty="0">
                  <a:latin typeface="Arial" panose="020B0604020202020204" pitchFamily="34" charset="0"/>
                  <a:cs typeface="Arial" panose="020B0604020202020204" pitchFamily="34" charset="0"/>
                </a:rPr>
                <a:t>en production</a:t>
              </a:r>
              <a:r>
                <a:rPr lang="fr-FR" sz="1200" dirty="0">
                  <a:latin typeface="Arial" panose="020B0604020202020204" pitchFamily="34" charset="0"/>
                  <a:cs typeface="Arial" panose="020B0604020202020204" pitchFamily="34" charset="0"/>
                </a:rPr>
                <a:t>. </a:t>
              </a:r>
              <a:r>
                <a:rPr lang="fr-FR" sz="1200" u="sng" dirty="0">
                  <a:solidFill>
                    <a:schemeClr val="bg2">
                      <a:lumMod val="25000"/>
                    </a:schemeClr>
                  </a:solidFill>
                  <a:latin typeface="Arial" panose="020B0604020202020204" pitchFamily="34" charset="0"/>
                  <a:cs typeface="Arial" panose="020B0604020202020204" pitchFamily="34" charset="0"/>
                </a:rPr>
                <a:t>Cadence très élevée !</a:t>
              </a:r>
            </a:p>
          </p:txBody>
        </p:sp>
      </p:grpSp>
      <p:sp>
        <p:nvSpPr>
          <p:cNvPr id="28" name="Rectangle 27"/>
          <p:cNvSpPr/>
          <p:nvPr/>
        </p:nvSpPr>
        <p:spPr>
          <a:xfrm>
            <a:off x="7376571" y="4213738"/>
            <a:ext cx="3820836" cy="17373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Arial" panose="020B0604020202020204" pitchFamily="34" charset="0"/>
                <a:cs typeface="Arial" panose="020B0604020202020204" pitchFamily="34" charset="0"/>
              </a:rPr>
              <a:t>Plus </a:t>
            </a:r>
            <a:r>
              <a:rPr lang="fr-FR" sz="1200" u="sng" dirty="0">
                <a:solidFill>
                  <a:schemeClr val="tx1"/>
                </a:solidFill>
                <a:latin typeface="Arial" panose="020B0604020202020204" pitchFamily="34" charset="0"/>
                <a:cs typeface="Arial" panose="020B0604020202020204" pitchFamily="34" charset="0"/>
              </a:rPr>
              <a:t>l’image est </a:t>
            </a:r>
            <a:r>
              <a:rPr lang="fr-FR" sz="1200" i="1" u="sng" dirty="0">
                <a:solidFill>
                  <a:schemeClr val="tx1"/>
                </a:solidFill>
                <a:latin typeface="Arial" panose="020B0604020202020204" pitchFamily="34" charset="0"/>
                <a:cs typeface="Arial" panose="020B0604020202020204" pitchFamily="34" charset="0"/>
              </a:rPr>
              <a:t>efficace</a:t>
            </a:r>
            <a:r>
              <a:rPr lang="fr-FR" sz="1200" u="sng" dirty="0">
                <a:solidFill>
                  <a:schemeClr val="tx1"/>
                </a:solidFill>
                <a:latin typeface="Arial" panose="020B0604020202020204" pitchFamily="34" charset="0"/>
                <a:cs typeface="Arial" panose="020B0604020202020204" pitchFamily="34" charset="0"/>
              </a:rPr>
              <a:t> </a:t>
            </a:r>
            <a:r>
              <a:rPr lang="fr-FR" sz="1200" dirty="0">
                <a:solidFill>
                  <a:schemeClr val="tx1"/>
                </a:solidFill>
                <a:latin typeface="Arial" panose="020B0604020202020204" pitchFamily="34" charset="0"/>
                <a:cs typeface="Arial" panose="020B0604020202020204" pitchFamily="34" charset="0"/>
              </a:rPr>
              <a:t>(fond uniforme, le bon choix de caméra, d’éclairage, d’optique etc…) plus le </a:t>
            </a:r>
            <a:r>
              <a:rPr lang="fr-FR" sz="1200" u="sng" dirty="0">
                <a:solidFill>
                  <a:schemeClr val="tx1"/>
                </a:solidFill>
                <a:latin typeface="Arial" panose="020B0604020202020204" pitchFamily="34" charset="0"/>
                <a:cs typeface="Arial" panose="020B0604020202020204" pitchFamily="34" charset="0"/>
              </a:rPr>
              <a:t>traitement d’imag</a:t>
            </a:r>
            <a:r>
              <a:rPr lang="fr-FR" sz="1200" dirty="0">
                <a:solidFill>
                  <a:schemeClr val="tx1"/>
                </a:solidFill>
                <a:latin typeface="Arial" panose="020B0604020202020204" pitchFamily="34" charset="0"/>
                <a:cs typeface="Arial" panose="020B0604020202020204" pitchFamily="34" charset="0"/>
              </a:rPr>
              <a:t>e à mettre en place sera </a:t>
            </a:r>
            <a:r>
              <a:rPr lang="fr-FR" sz="1200" u="sng" dirty="0">
                <a:solidFill>
                  <a:schemeClr val="tx1"/>
                </a:solidFill>
                <a:latin typeface="Arial" panose="020B0604020202020204" pitchFamily="34" charset="0"/>
                <a:cs typeface="Arial" panose="020B0604020202020204" pitchFamily="34" charset="0"/>
              </a:rPr>
              <a:t>simple et rapide</a:t>
            </a:r>
            <a:r>
              <a:rPr lang="fr-FR" sz="1200" dirty="0">
                <a:solidFill>
                  <a:schemeClr val="tx1"/>
                </a:solidFill>
                <a:latin typeface="Arial" panose="020B0604020202020204" pitchFamily="34" charset="0"/>
                <a:cs typeface="Arial" panose="020B0604020202020204" pitchFamily="34" charset="0"/>
              </a:rPr>
              <a:t> et surtout </a:t>
            </a:r>
            <a:r>
              <a:rPr lang="fr-FR" sz="1200" u="sng" dirty="0">
                <a:solidFill>
                  <a:schemeClr val="tx1"/>
                </a:solidFill>
                <a:latin typeface="Arial" panose="020B0604020202020204" pitchFamily="34" charset="0"/>
                <a:cs typeface="Arial" panose="020B0604020202020204" pitchFamily="34" charset="0"/>
              </a:rPr>
              <a:t>robuste</a:t>
            </a:r>
            <a:r>
              <a:rPr lang="fr-FR" sz="1200" dirty="0">
                <a:solidFill>
                  <a:schemeClr val="tx1"/>
                </a:solidFill>
                <a:latin typeface="Arial" panose="020B0604020202020204" pitchFamily="34" charset="0"/>
                <a:cs typeface="Arial" panose="020B0604020202020204" pitchFamily="34" charset="0"/>
              </a:rPr>
              <a:t>.</a:t>
            </a:r>
          </a:p>
          <a:p>
            <a:pPr algn="just"/>
            <a:endParaRPr lang="fr-FR" sz="1200" u="sng" dirty="0">
              <a:solidFill>
                <a:schemeClr val="tx1"/>
              </a:solidFill>
              <a:latin typeface="Arial" panose="020B0604020202020204" pitchFamily="34" charset="0"/>
              <a:cs typeface="Arial" panose="020B0604020202020204" pitchFamily="34" charset="0"/>
            </a:endParaRPr>
          </a:p>
          <a:p>
            <a:pPr algn="just"/>
            <a:r>
              <a:rPr lang="fr-FR" sz="1200" dirty="0">
                <a:solidFill>
                  <a:schemeClr val="tx1"/>
                </a:solidFill>
                <a:latin typeface="Arial" panose="020B0604020202020204" pitchFamily="34" charset="0"/>
                <a:cs typeface="Arial" panose="020B0604020202020204" pitchFamily="34" charset="0"/>
              </a:rPr>
              <a:t>Cela permet de réduire le coup de développement de la machine, d’augmenter la cadence de production, de réduire la consommation électrique au quotidien, etc.</a:t>
            </a:r>
          </a:p>
        </p:txBody>
      </p:sp>
      <p:pic>
        <p:nvPicPr>
          <p:cNvPr id="1048" name="Picture 24" descr="Terre globe - Téléchargement icônes gratuites"/>
          <p:cNvPicPr>
            <a:picLocks noChangeAspect="1" noChangeArrowheads="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foregroundMark x1="20000" y1="23111" x2="20000" y2="23111"/>
                        <a14:foregroundMark x1="57778" y1="7556" x2="57778" y2="7556"/>
                        <a14:foregroundMark x1="79111" y1="50222" x2="79111" y2="50222"/>
                        <a14:foregroundMark x1="40444" y1="66667" x2="40444" y2="66667"/>
                        <a14:foregroundMark x1="7111" y1="72444" x2="7111" y2="72444"/>
                        <a14:foregroundMark x1="87111" y1="77333" x2="87111" y2="77333"/>
                        <a14:backgroundMark x1="46222" y1="33778" x2="46222" y2="33778"/>
                        <a14:backgroundMark x1="17333" y1="57333" x2="17333" y2="57333"/>
                        <a14:backgroundMark x1="6667" y1="90222" x2="6667" y2="90222"/>
                        <a14:backgroundMark x1="94667" y1="9333" x2="94667" y2="9333"/>
                        <a14:backgroundMark x1="82222" y1="34667" x2="82222" y2="34667"/>
                        <a14:backgroundMark x1="96889" y1="84000" x2="96889" y2="84000"/>
                        <a14:backgroundMark x1="44000" y1="91556" x2="44000" y2="91556"/>
                        <a14:backgroundMark x1="12444" y1="10222" x2="12444" y2="10222"/>
                      </a14:backgroundRemoval>
                    </a14:imgEffect>
                  </a14:imgLayer>
                </a14:imgProps>
              </a:ext>
              <a:ext uri="{28A0092B-C50C-407E-A947-70E740481C1C}">
                <a14:useLocalDpi xmlns:a14="http://schemas.microsoft.com/office/drawing/2010/main" val="0"/>
              </a:ext>
            </a:extLst>
          </a:blip>
          <a:srcRect/>
          <a:stretch>
            <a:fillRect/>
          </a:stretch>
        </p:blipFill>
        <p:spPr bwMode="auto">
          <a:xfrm>
            <a:off x="9156895" y="5884100"/>
            <a:ext cx="822752" cy="76057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gne de l'euro Sac d'argent Livre sterling en euros, sacs d'argent, logo,  PostScript encapsulé png | PNGEgg"/>
          <p:cNvPicPr>
            <a:picLocks noChangeAspect="1" noChangeArrowheads="1"/>
          </p:cNvPicPr>
          <p:nvPr/>
        </p:nvPicPr>
        <p:blipFill rotWithShape="1">
          <a:blip r:embed="rId14">
            <a:duotone>
              <a:schemeClr val="accent6">
                <a:shade val="45000"/>
                <a:satMod val="135000"/>
              </a:schemeClr>
              <a:prstClr val="white"/>
            </a:duotone>
            <a:extLst>
              <a:ext uri="{BEBA8EAE-BF5A-486C-A8C5-ECC9F3942E4B}">
                <a14:imgProps xmlns:a14="http://schemas.microsoft.com/office/drawing/2010/main">
                  <a14:imgLayer r:embed="rId15">
                    <a14:imgEffect>
                      <a14:backgroundRemoval t="0" b="100000" l="27000" r="73778">
                        <a14:foregroundMark x1="48556" y1="11523" x2="48556" y2="11523"/>
                      </a14:backgroundRemoval>
                    </a14:imgEffect>
                    <a14:imgEffect>
                      <a14:colorTemperature colorTemp="11457"/>
                    </a14:imgEffect>
                  </a14:imgLayer>
                </a14:imgProps>
              </a:ext>
              <a:ext uri="{28A0092B-C50C-407E-A947-70E740481C1C}">
                <a14:useLocalDpi xmlns:a14="http://schemas.microsoft.com/office/drawing/2010/main" val="0"/>
              </a:ext>
            </a:extLst>
          </a:blip>
          <a:srcRect l="22817" r="23713"/>
          <a:stretch/>
        </p:blipFill>
        <p:spPr bwMode="auto">
          <a:xfrm>
            <a:off x="8419069" y="5871889"/>
            <a:ext cx="737826" cy="7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353801" y="4670805"/>
            <a:ext cx="481198" cy="533159"/>
          </a:xfrm>
          <a:prstGeom prst="rect">
            <a:avLst/>
          </a:prstGeom>
        </p:spPr>
      </p:pic>
    </p:spTree>
    <p:extLst>
      <p:ext uri="{BB962C8B-B14F-4D97-AF65-F5344CB8AC3E}">
        <p14:creationId xmlns:p14="http://schemas.microsoft.com/office/powerpoint/2010/main" val="9267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7090" y="3421591"/>
            <a:ext cx="2121863" cy="27304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Arial" panose="020B0604020202020204" pitchFamily="34" charset="0"/>
              <a:cs typeface="Arial" panose="020B0604020202020204" pitchFamily="34" charset="0"/>
            </a:endParaRP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8985799" cy="540000"/>
          </a:xfrm>
        </p:spPr>
        <p:txBody>
          <a:bodyPr rtlCol="0"/>
          <a:lstStyle/>
          <a:p>
            <a:pPr rtl="0"/>
            <a:r>
              <a:rPr lang="fr-FR" dirty="0"/>
              <a:t>Exemple :</a:t>
            </a:r>
            <a:br>
              <a:rPr lang="fr-FR" dirty="0"/>
            </a:br>
            <a:r>
              <a:rPr lang="fr-FR" dirty="0"/>
              <a:t>Production de flacons pharmaceutiques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11</a:t>
            </a:fld>
            <a:endParaRPr lang="fr-FR" dirty="0">
              <a:latin typeface="+mn-lt"/>
            </a:endParaRP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r="21307"/>
          <a:stretch/>
        </p:blipFill>
        <p:spPr>
          <a:xfrm>
            <a:off x="160984" y="1482891"/>
            <a:ext cx="3328507" cy="1471521"/>
          </a:xfrm>
          <a:prstGeom prst="rect">
            <a:avLst/>
          </a:prstGeom>
        </p:spPr>
      </p:pic>
      <p:pic>
        <p:nvPicPr>
          <p:cNvPr id="10242" name="Picture 2" descr="Mecaconcept, intégrateur en vision industrielle en Rhone Alpes, développe et installe des solutions de contrôle de conformité par caméra pour le secteur pharmaceuti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77" y="1482891"/>
            <a:ext cx="8371406" cy="48763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90608" y="3438769"/>
            <a:ext cx="1941589" cy="938719"/>
          </a:xfrm>
          <a:prstGeom prst="rect">
            <a:avLst/>
          </a:prstGeom>
          <a:noFill/>
        </p:spPr>
        <p:txBody>
          <a:bodyPr wrap="square" rtlCol="0">
            <a:spAutoFit/>
          </a:bodyPr>
          <a:lstStyle/>
          <a:p>
            <a:r>
              <a:rPr lang="fr-FR" sz="1100" dirty="0"/>
              <a:t>Contrôles :</a:t>
            </a:r>
          </a:p>
          <a:p>
            <a:endParaRPr lang="fr-FR" sz="1100" dirty="0"/>
          </a:p>
          <a:p>
            <a:r>
              <a:rPr lang="fr-FR" sz="1100" dirty="0" err="1"/>
              <a:t>Nbre</a:t>
            </a:r>
            <a:r>
              <a:rPr lang="fr-FR" sz="1100" dirty="0"/>
              <a:t> de flacon</a:t>
            </a:r>
          </a:p>
          <a:p>
            <a:r>
              <a:rPr lang="fr-FR" sz="1100" dirty="0" err="1"/>
              <a:t>Nbre</a:t>
            </a:r>
            <a:r>
              <a:rPr lang="fr-FR" sz="1100" dirty="0"/>
              <a:t> de bouchon</a:t>
            </a:r>
          </a:p>
          <a:p>
            <a:r>
              <a:rPr lang="fr-FR" sz="1100" dirty="0" smtClean="0"/>
              <a:t>Hauteur liquide</a:t>
            </a:r>
            <a:endParaRPr lang="fr-FR" sz="1100" dirty="0"/>
          </a:p>
        </p:txBody>
      </p:sp>
      <p:sp>
        <p:nvSpPr>
          <p:cNvPr id="9" name="ZoneTexte 8"/>
          <p:cNvSpPr txBox="1"/>
          <p:nvPr/>
        </p:nvSpPr>
        <p:spPr>
          <a:xfrm>
            <a:off x="490608" y="4401440"/>
            <a:ext cx="1941589" cy="1107996"/>
          </a:xfrm>
          <a:prstGeom prst="rect">
            <a:avLst/>
          </a:prstGeom>
          <a:noFill/>
        </p:spPr>
        <p:txBody>
          <a:bodyPr wrap="square" rtlCol="0">
            <a:spAutoFit/>
          </a:bodyPr>
          <a:lstStyle/>
          <a:p>
            <a:r>
              <a:rPr lang="fr-FR" sz="1100" dirty="0"/>
              <a:t>Longueur étiquette</a:t>
            </a:r>
          </a:p>
          <a:p>
            <a:r>
              <a:rPr lang="fr-FR" sz="1100" dirty="0"/>
              <a:t>Position étiquette</a:t>
            </a:r>
          </a:p>
          <a:p>
            <a:r>
              <a:rPr lang="fr-FR" sz="1100" dirty="0"/>
              <a:t>Présence bouchon</a:t>
            </a:r>
          </a:p>
          <a:p>
            <a:r>
              <a:rPr lang="fr-FR" sz="1100" dirty="0"/>
              <a:t>Présence étiquette</a:t>
            </a:r>
          </a:p>
          <a:p>
            <a:r>
              <a:rPr lang="fr-FR" sz="1100" dirty="0"/>
              <a:t>Etiquette blanche</a:t>
            </a:r>
          </a:p>
          <a:p>
            <a:r>
              <a:rPr lang="fr-FR" sz="1100" dirty="0"/>
              <a:t>Défaut collage</a:t>
            </a:r>
          </a:p>
        </p:txBody>
      </p:sp>
      <p:sp>
        <p:nvSpPr>
          <p:cNvPr id="10" name="ZoneTexte 9"/>
          <p:cNvSpPr txBox="1"/>
          <p:nvPr/>
        </p:nvSpPr>
        <p:spPr>
          <a:xfrm>
            <a:off x="490608" y="5533389"/>
            <a:ext cx="1815465" cy="430887"/>
          </a:xfrm>
          <a:prstGeom prst="rect">
            <a:avLst/>
          </a:prstGeom>
          <a:noFill/>
        </p:spPr>
        <p:txBody>
          <a:bodyPr wrap="square" rtlCol="0">
            <a:spAutoFit/>
          </a:bodyPr>
          <a:lstStyle/>
          <a:p>
            <a:r>
              <a:rPr lang="fr-FR" sz="1100" dirty="0"/>
              <a:t>Numéro de lot</a:t>
            </a:r>
          </a:p>
          <a:p>
            <a:r>
              <a:rPr lang="fr-FR" sz="1100" dirty="0"/>
              <a:t>Date</a:t>
            </a:r>
          </a:p>
        </p:txBody>
      </p:sp>
      <p:sp>
        <p:nvSpPr>
          <p:cNvPr id="11" name="ZoneTexte 1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Tree>
    <p:extLst>
      <p:ext uri="{BB962C8B-B14F-4D97-AF65-F5344CB8AC3E}">
        <p14:creationId xmlns:p14="http://schemas.microsoft.com/office/powerpoint/2010/main" val="2976520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odule caméra de recul SEAT Typ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1" t="14907" r="-1521" b="17251"/>
          <a:stretch/>
        </p:blipFill>
        <p:spPr bwMode="auto">
          <a:xfrm>
            <a:off x="1574358" y="3905853"/>
            <a:ext cx="3999506" cy="27133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Automobile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12</a:t>
            </a:fld>
            <a:endParaRPr lang="fr-FR" dirty="0">
              <a:latin typeface="+mn-lt"/>
            </a:endParaRPr>
          </a:p>
        </p:txBody>
      </p:sp>
      <p:pic>
        <p:nvPicPr>
          <p:cNvPr id="13314" name="Picture 2" descr="Vision industrielle | S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179" y="1266752"/>
            <a:ext cx="4989739" cy="266119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7170" name="Picture 2" descr="CES 2018 : La voiture autonome en phase industrielle via la technologie  LiDAR - IT SOC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467" y="1266752"/>
            <a:ext cx="4332576" cy="26057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e voiture autonome Apollo testée par Baidu le 22 mars 2018 à Pékin. (Source : Nikkei Asian Revi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0467" y="4059010"/>
            <a:ext cx="4332577" cy="24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5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Affichage des places de parking</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13</a:t>
            </a:fld>
            <a:endParaRPr lang="fr-FR" dirty="0">
              <a:latin typeface="+mn-lt"/>
            </a:endParaRPr>
          </a:p>
        </p:txBody>
      </p:sp>
      <p:pic>
        <p:nvPicPr>
          <p:cNvPr id="14338" name="Picture 2" descr="Guidage à la place par caméras extérie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0" y="1780905"/>
            <a:ext cx="6393054" cy="3469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ème de guidage à la place avec détection basée sur l’intelligence artificielle"/>
          <p:cNvPicPr>
            <a:picLocks noChangeAspect="1" noChangeArrowheads="1"/>
          </p:cNvPicPr>
          <p:nvPr/>
        </p:nvPicPr>
        <p:blipFill rotWithShape="1">
          <a:blip r:embed="rId4">
            <a:extLst>
              <a:ext uri="{28A0092B-C50C-407E-A947-70E740481C1C}">
                <a14:useLocalDpi xmlns:a14="http://schemas.microsoft.com/office/drawing/2010/main" val="0"/>
              </a:ext>
            </a:extLst>
          </a:blip>
          <a:srcRect r="4662"/>
          <a:stretch/>
        </p:blipFill>
        <p:spPr bwMode="auto">
          <a:xfrm>
            <a:off x="6716645" y="502184"/>
            <a:ext cx="5063849" cy="3213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
        <p:nvSpPr>
          <p:cNvPr id="3" name="AutoShape 2" descr="Nuit jour, nuit s, orange, logo png | PNGEgg"/>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4" name="Groupe 3">
            <a:extLst>
              <a:ext uri="{FF2B5EF4-FFF2-40B4-BE49-F238E27FC236}">
                <a16:creationId xmlns:a16="http://schemas.microsoft.com/office/drawing/2014/main" id="{E09907F8-74B4-230A-3115-4A4D1617F8C1}"/>
              </a:ext>
            </a:extLst>
          </p:cNvPr>
          <p:cNvGrpSpPr/>
          <p:nvPr/>
        </p:nvGrpSpPr>
        <p:grpSpPr>
          <a:xfrm>
            <a:off x="6819224" y="3795073"/>
            <a:ext cx="4961270" cy="2706322"/>
            <a:chOff x="6819224" y="3795073"/>
            <a:chExt cx="4961270" cy="2706322"/>
          </a:xfrm>
        </p:grpSpPr>
        <p:sp>
          <p:nvSpPr>
            <p:cNvPr id="8" name="Rectangle 7"/>
            <p:cNvSpPr/>
            <p:nvPr/>
          </p:nvSpPr>
          <p:spPr>
            <a:xfrm>
              <a:off x="6819224" y="3795073"/>
              <a:ext cx="4034306" cy="27063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u="sng" dirty="0">
                  <a:solidFill>
                    <a:srgbClr val="C00000"/>
                  </a:solidFill>
                  <a:latin typeface="Arial" panose="020B0604020202020204" pitchFamily="34" charset="0"/>
                  <a:cs typeface="Arial" panose="020B0604020202020204" pitchFamily="34" charset="0"/>
                </a:rPr>
                <a:t>L’éclairage en extérieur n’est pas maitrisé</a:t>
              </a:r>
              <a:r>
                <a:rPr lang="fr-FR" sz="1400" dirty="0">
                  <a:solidFill>
                    <a:schemeClr val="tx1"/>
                  </a:solidFill>
                  <a:latin typeface="Arial" panose="020B0604020202020204" pitchFamily="34" charset="0"/>
                  <a:cs typeface="Arial" panose="020B0604020202020204" pitchFamily="34" charset="0"/>
                </a:rPr>
                <a:t>. Il varie en fonction de la météo et de l’heure de la journée !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Vérifier que votre système marche par tout temps (météo et heure de la journée)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u="sng" dirty="0">
                  <a:solidFill>
                    <a:schemeClr val="tx1"/>
                  </a:solidFill>
                  <a:latin typeface="Arial" panose="020B0604020202020204" pitchFamily="34" charset="0"/>
                  <a:cs typeface="Arial" panose="020B0604020202020204" pitchFamily="34" charset="0"/>
                </a:rPr>
                <a:t>En intérieur</a:t>
              </a:r>
              <a:r>
                <a:rPr lang="fr-FR" sz="1400" dirty="0">
                  <a:solidFill>
                    <a:schemeClr val="tx1"/>
                  </a:solidFill>
                  <a:latin typeface="Arial" panose="020B0604020202020204" pitchFamily="34" charset="0"/>
                  <a:cs typeface="Arial" panose="020B0604020202020204" pitchFamily="34" charset="0"/>
                </a:rPr>
                <a:t>, travaillez loin </a:t>
              </a:r>
              <a:r>
                <a:rPr lang="fr-FR" sz="1400" u="sng" dirty="0">
                  <a:solidFill>
                    <a:schemeClr val="tx1"/>
                  </a:solidFill>
                  <a:latin typeface="Arial" panose="020B0604020202020204" pitchFamily="34" charset="0"/>
                  <a:cs typeface="Arial" panose="020B0604020202020204" pitchFamily="34" charset="0"/>
                </a:rPr>
                <a:t>des fenêtres ou éclairages parasites.</a:t>
              </a:r>
            </a:p>
            <a:p>
              <a:pPr algn="just"/>
              <a:endParaRPr lang="fr-FR" sz="1400" u="sng"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Utilisez </a:t>
              </a:r>
              <a:r>
                <a:rPr lang="fr-FR" sz="1400" dirty="0" smtClean="0">
                  <a:solidFill>
                    <a:schemeClr val="tx1"/>
                  </a:solidFill>
                  <a:latin typeface="Arial" panose="020B0604020202020204" pitchFamily="34" charset="0"/>
                  <a:cs typeface="Arial" panose="020B0604020202020204" pitchFamily="34" charset="0"/>
                </a:rPr>
                <a:t>des </a:t>
              </a:r>
              <a:r>
                <a:rPr lang="fr-FR" sz="1400" dirty="0">
                  <a:solidFill>
                    <a:schemeClr val="tx1"/>
                  </a:solidFill>
                  <a:latin typeface="Arial" panose="020B0604020202020204" pitchFamily="34" charset="0"/>
                  <a:cs typeface="Arial" panose="020B0604020202020204" pitchFamily="34" charset="0"/>
                </a:rPr>
                <a:t>caissons noirs (si possible).</a:t>
              </a:r>
            </a:p>
          </p:txBody>
        </p:sp>
        <p:pic>
          <p:nvPicPr>
            <p:cNvPr id="10" name="Picture 2" descr="Circuit Japon du Soleil Levant avec Voyages Lecler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9490" y="3795073"/>
              <a:ext cx="791004" cy="7910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 et nuit - Icônes divers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0182" y="4665528"/>
              <a:ext cx="649664" cy="649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68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Agriculture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14</a:t>
            </a:fld>
            <a:endParaRPr lang="fr-FR" dirty="0">
              <a:latin typeface="+mn-lt"/>
            </a:endParaRPr>
          </a:p>
        </p:txBody>
      </p:sp>
      <p:pic>
        <p:nvPicPr>
          <p:cNvPr id="9218" name="Picture 2" descr="Drone agricole vs images satellites : la télédétection au service de  l'agriculture de précision - Seab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68" y="1607999"/>
            <a:ext cx="5931620" cy="333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DVI : la télédétection vecteur important de l'Agriculture de précision -  AGRIBIO DR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2937" y="1083064"/>
            <a:ext cx="3847736" cy="16022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griculture de pré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400" y="2921829"/>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10" name="Picture 2" descr="Circuit Japon du Soleil Levant avec Voyages Lecler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674" y="5318907"/>
            <a:ext cx="913612" cy="913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our et nuit - Icônes divers gratuit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3038" y="5331211"/>
            <a:ext cx="913612" cy="9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5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r>
              <a:rPr lang="fr-FR" dirty="0" smtClean="0"/>
              <a:t>:</a:t>
            </a:r>
            <a:r>
              <a:rPr lang="fr-FR" dirty="0"/>
              <a:t/>
            </a:r>
            <a:br>
              <a:rPr lang="fr-FR" dirty="0"/>
            </a:br>
            <a:r>
              <a:rPr lang="fr-FR" dirty="0"/>
              <a:t>Tri des déchets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15</a:t>
            </a:fld>
            <a:endParaRPr lang="fr-FR" dirty="0">
              <a:latin typeface="+mn-lt"/>
            </a:endParaRPr>
          </a:p>
        </p:txBody>
      </p:sp>
      <p:pic>
        <p:nvPicPr>
          <p:cNvPr id="15362" name="Picture 2" descr="Robot combines Hyperspectral vision with Artificial Intelligence for  residential recycling – C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23" y="1443665"/>
            <a:ext cx="4231798" cy="46318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P Robotics Launches New AI Guided Dual-Robot System for the Recycling  Industry — AMP Robotics"/>
          <p:cNvPicPr>
            <a:picLocks noChangeAspect="1" noChangeArrowheads="1"/>
          </p:cNvPicPr>
          <p:nvPr/>
        </p:nvPicPr>
        <p:blipFill rotWithShape="1">
          <a:blip r:embed="rId4">
            <a:extLst>
              <a:ext uri="{28A0092B-C50C-407E-A947-70E740481C1C}">
                <a14:useLocalDpi xmlns:a14="http://schemas.microsoft.com/office/drawing/2010/main" val="0"/>
              </a:ext>
            </a:extLst>
          </a:blip>
          <a:srcRect b="15689"/>
          <a:stretch/>
        </p:blipFill>
        <p:spPr bwMode="auto">
          <a:xfrm>
            <a:off x="5747064" y="1443665"/>
            <a:ext cx="4222150" cy="208968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3" name="Groupe 2"/>
          <p:cNvGrpSpPr/>
          <p:nvPr/>
        </p:nvGrpSpPr>
        <p:grpSpPr>
          <a:xfrm>
            <a:off x="5755430" y="3578806"/>
            <a:ext cx="4213783" cy="956444"/>
            <a:chOff x="4521441" y="4416119"/>
            <a:chExt cx="2430702" cy="599525"/>
          </a:xfrm>
        </p:grpSpPr>
        <p:pic>
          <p:nvPicPr>
            <p:cNvPr id="5122" name="Picture 2" descr="L'IA et la culture : les machines sont-elles nos amies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441" y="4416119"/>
              <a:ext cx="1199048" cy="5995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A : Pourquoi Huawei ne croit pas à GPT-3 - ZDN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1625" y="4416119"/>
              <a:ext cx="810518" cy="59952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5747064" y="4572194"/>
            <a:ext cx="4560718" cy="18146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L’intelligence artificielle fait partie des </a:t>
            </a:r>
            <a:r>
              <a:rPr lang="fr-FR" sz="1400" i="1" dirty="0">
                <a:solidFill>
                  <a:schemeClr val="tx1"/>
                </a:solidFill>
                <a:latin typeface="Arial" panose="020B0604020202020204" pitchFamily="34" charset="0"/>
                <a:cs typeface="Arial" panose="020B0604020202020204" pitchFamily="34" charset="0"/>
              </a:rPr>
              <a:t>nouvelles</a:t>
            </a:r>
            <a:r>
              <a:rPr lang="fr-FR" sz="1400" dirty="0">
                <a:solidFill>
                  <a:schemeClr val="tx1"/>
                </a:solidFill>
                <a:latin typeface="Arial" panose="020B0604020202020204" pitchFamily="34" charset="0"/>
                <a:cs typeface="Arial" panose="020B0604020202020204" pitchFamily="34" charset="0"/>
              </a:rPr>
              <a:t> </a:t>
            </a:r>
            <a:r>
              <a:rPr lang="fr-FR" sz="1400" i="1" dirty="0">
                <a:solidFill>
                  <a:schemeClr val="tx1"/>
                </a:solidFill>
                <a:latin typeface="Arial" panose="020B0604020202020204" pitchFamily="34" charset="0"/>
                <a:cs typeface="Arial" panose="020B0604020202020204" pitchFamily="34" charset="0"/>
              </a:rPr>
              <a:t>technologies</a:t>
            </a:r>
            <a:r>
              <a:rPr lang="fr-FR" sz="1400" dirty="0">
                <a:solidFill>
                  <a:schemeClr val="tx1"/>
                </a:solidFill>
                <a:latin typeface="Arial" panose="020B0604020202020204" pitchFamily="34" charset="0"/>
                <a:cs typeface="Arial" panose="020B0604020202020204" pitchFamily="34" charset="0"/>
              </a:rPr>
              <a:t>* à la mode en vision industrielle.</a:t>
            </a:r>
          </a:p>
          <a:p>
            <a:pPr algn="just"/>
            <a:r>
              <a:rPr lang="fr-FR" sz="1400" dirty="0">
                <a:solidFill>
                  <a:schemeClr val="accent5">
                    <a:lumMod val="50000"/>
                  </a:schemeClr>
                </a:solidFill>
                <a:latin typeface="Arial" panose="020B0604020202020204" pitchFamily="34" charset="0"/>
                <a:cs typeface="Arial" panose="020B0604020202020204" pitchFamily="34" charset="0"/>
              </a:rPr>
              <a:t>Elle sont très efficaces.</a:t>
            </a:r>
          </a:p>
          <a:p>
            <a:pPr algn="just"/>
            <a:r>
              <a:rPr lang="fr-FR" sz="1400" dirty="0">
                <a:solidFill>
                  <a:srgbClr val="FF0000"/>
                </a:solidFill>
                <a:latin typeface="Arial" panose="020B0604020202020204" pitchFamily="34" charset="0"/>
                <a:cs typeface="Arial" panose="020B0604020202020204" pitchFamily="34" charset="0"/>
              </a:rPr>
              <a:t>Mais elles nécessitent une grande quantité de données pour fonctionner. </a:t>
            </a:r>
          </a:p>
          <a:p>
            <a:pPr algn="just"/>
            <a:r>
              <a:rPr lang="fr-FR" sz="1400" dirty="0">
                <a:solidFill>
                  <a:schemeClr val="tx1"/>
                </a:solidFill>
                <a:latin typeface="Arial" panose="020B0604020202020204" pitchFamily="34" charset="0"/>
                <a:cs typeface="Arial" panose="020B0604020202020204" pitchFamily="34" charset="0"/>
              </a:rPr>
              <a:t>Possibilité d’utiliser des modèles existant sur internet. Modèle non adaptable.</a:t>
            </a:r>
          </a:p>
          <a:p>
            <a:pPr algn="just"/>
            <a:r>
              <a:rPr lang="fr-FR" sz="1400" dirty="0">
                <a:solidFill>
                  <a:srgbClr val="FFC000"/>
                </a:solidFill>
                <a:latin typeface="Arial" panose="020B0604020202020204" pitchFamily="34" charset="0"/>
                <a:cs typeface="Arial" panose="020B0604020202020204" pitchFamily="34" charset="0"/>
              </a:rPr>
              <a:t>Des ordinateurs spécifiques pour apprendre un </a:t>
            </a:r>
            <a:r>
              <a:rPr lang="fr-FR" sz="1400" dirty="0" smtClean="0">
                <a:solidFill>
                  <a:srgbClr val="FFC000"/>
                </a:solidFill>
                <a:latin typeface="Arial" panose="020B0604020202020204" pitchFamily="34" charset="0"/>
                <a:cs typeface="Arial" panose="020B0604020202020204" pitchFamily="34" charset="0"/>
              </a:rPr>
              <a:t>modèle.</a:t>
            </a:r>
            <a:endParaRPr lang="fr-FR" sz="1400" dirty="0">
              <a:solidFill>
                <a:srgbClr val="FFC000"/>
              </a:solidFill>
              <a:latin typeface="Arial" panose="020B0604020202020204" pitchFamily="34" charset="0"/>
              <a:cs typeface="Arial" panose="020B0604020202020204" pitchFamily="34" charset="0"/>
            </a:endParaRPr>
          </a:p>
        </p:txBody>
      </p:sp>
      <p:sp>
        <p:nvSpPr>
          <p:cNvPr id="4" name="Rectangle 3"/>
          <p:cNvSpPr/>
          <p:nvPr/>
        </p:nvSpPr>
        <p:spPr>
          <a:xfrm>
            <a:off x="159026" y="6386811"/>
            <a:ext cx="9233618" cy="253916"/>
          </a:xfrm>
          <a:prstGeom prst="rect">
            <a:avLst/>
          </a:prstGeom>
        </p:spPr>
        <p:txBody>
          <a:bodyPr wrap="none">
            <a:spAutoFit/>
          </a:bodyPr>
          <a:lstStyle/>
          <a:p>
            <a:r>
              <a:rPr lang="fr-FR" sz="1050" i="1" dirty="0">
                <a:latin typeface="Arial" panose="020B0604020202020204" pitchFamily="34" charset="0"/>
                <a:cs typeface="Arial" panose="020B0604020202020204" pitchFamily="34" charset="0"/>
              </a:rPr>
              <a:t>* Intelligence Artificielle existe depuis les années 1980. Les ordinateurs de l’époque n’étaient pas assez puissant pour leur exploitation à grande échelle.</a:t>
            </a:r>
            <a:endParaRPr lang="fr-FR" sz="1050" dirty="0"/>
          </a:p>
        </p:txBody>
      </p:sp>
    </p:spTree>
    <p:extLst>
      <p:ext uri="{BB962C8B-B14F-4D97-AF65-F5344CB8AC3E}">
        <p14:creationId xmlns:p14="http://schemas.microsoft.com/office/powerpoint/2010/main" val="2571513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16</a:t>
            </a:fld>
            <a:endParaRPr lang="fr-FR" dirty="0">
              <a:latin typeface="+mn-lt"/>
            </a:endParaRPr>
          </a:p>
        </p:txBody>
      </p:sp>
      <p:pic>
        <p:nvPicPr>
          <p:cNvPr id="7"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33" y="1926361"/>
            <a:ext cx="3417904" cy="2240626"/>
          </a:xfrm>
          <a:prstGeom prst="rect">
            <a:avLst/>
          </a:prstGeom>
          <a:noFill/>
          <a:extLst>
            <a:ext uri="{909E8E84-426E-40DD-AFC4-6F175D3DCCD1}">
              <a14:hiddenFill xmlns:a14="http://schemas.microsoft.com/office/drawing/2010/main">
                <a:solidFill>
                  <a:srgbClr val="FFFFFF"/>
                </a:solidFill>
              </a14:hiddenFill>
            </a:ext>
          </a:extLst>
        </p:spPr>
      </p:pic>
      <p:sp>
        <p:nvSpPr>
          <p:cNvPr id="4" name="Croix 3"/>
          <p:cNvSpPr/>
          <p:nvPr/>
        </p:nvSpPr>
        <p:spPr>
          <a:xfrm rot="2958465">
            <a:off x="493487" y="1531002"/>
            <a:ext cx="3055731" cy="3031344"/>
          </a:xfrm>
          <a:prstGeom prst="plus">
            <a:avLst>
              <a:gd name="adj" fmla="val 480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5027426" y="922227"/>
            <a:ext cx="2463665" cy="4078704"/>
            <a:chOff x="7554558" y="1782970"/>
            <a:chExt cx="2463665" cy="4078704"/>
          </a:xfrm>
        </p:grpSpPr>
        <p:grpSp>
          <p:nvGrpSpPr>
            <p:cNvPr id="34" name="Groupe 33"/>
            <p:cNvGrpSpPr/>
            <p:nvPr/>
          </p:nvGrpSpPr>
          <p:grpSpPr>
            <a:xfrm>
              <a:off x="7554558" y="4094337"/>
              <a:ext cx="2463665" cy="1767337"/>
              <a:chOff x="7554558" y="4094337"/>
              <a:chExt cx="2463665" cy="1767337"/>
            </a:xfrm>
          </p:grpSpPr>
          <p:sp>
            <p:nvSpPr>
              <p:cNvPr id="33" name="Rectangle 32"/>
              <p:cNvSpPr/>
              <p:nvPr/>
            </p:nvSpPr>
            <p:spPr>
              <a:xfrm>
                <a:off x="7554558" y="4094337"/>
                <a:ext cx="2463665" cy="17673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839556" y="5046567"/>
                <a:ext cx="561186" cy="590107"/>
              </a:xfrm>
              <a:prstGeom prst="rect">
                <a:avLst/>
              </a:prstGeom>
            </p:spPr>
          </p:pic>
          <p:pic>
            <p:nvPicPr>
              <p:cNvPr id="16388" name="Picture 4" descr="DK-DEV-10M50A MAX 10 FPGA Development Board - Intel | Mous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559" y="4147912"/>
                <a:ext cx="1474803" cy="10716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nebula.wsimg.com/e3357c6594299254cfa1762b90e96d9a?AccessKeyId=E3712A0465F376EF6720&amp;disposition=0&amp;alloworigi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662" y="4811253"/>
                <a:ext cx="1376139" cy="9977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 29"/>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8854857" y="4124625"/>
              <a:ext cx="772386" cy="701145"/>
            </a:xfrm>
            <a:prstGeom prst="rect">
              <a:avLst/>
            </a:prstGeom>
          </p:spPr>
        </p:pic>
        <p:sp>
          <p:nvSpPr>
            <p:cNvPr id="35" name="Rectangle 34"/>
            <p:cNvSpPr/>
            <p:nvPr/>
          </p:nvSpPr>
          <p:spPr>
            <a:xfrm>
              <a:off x="7756138" y="1782970"/>
              <a:ext cx="2018501" cy="369332"/>
            </a:xfrm>
            <a:prstGeom prst="rect">
              <a:avLst/>
            </a:prstGeom>
          </p:spPr>
          <p:txBody>
            <a:bodyPr wrap="none">
              <a:spAutoFit/>
            </a:bodyPr>
            <a:lstStyle/>
            <a:p>
              <a:pPr algn="just"/>
              <a:r>
                <a:rPr lang="fr-FR" u="sng" noProof="1">
                  <a:latin typeface="Arial" panose="020B0604020202020204" pitchFamily="34" charset="0"/>
                  <a:cs typeface="Arial" panose="020B0604020202020204" pitchFamily="34" charset="0"/>
                </a:rPr>
                <a:t>Système </a:t>
              </a:r>
              <a:r>
                <a:rPr lang="fr-FR" u="sng" noProof="1" smtClean="0">
                  <a:latin typeface="Arial" panose="020B0604020202020204" pitchFamily="34" charset="0"/>
                  <a:cs typeface="Arial" panose="020B0604020202020204" pitchFamily="34" charset="0"/>
                </a:rPr>
                <a:t>compact</a:t>
              </a:r>
              <a:endParaRPr lang="fr-FR" u="sng" noProof="1">
                <a:latin typeface="Arial" panose="020B0604020202020204" pitchFamily="34" charset="0"/>
                <a:cs typeface="Arial" panose="020B0604020202020204" pitchFamily="34" charset="0"/>
              </a:endParaRPr>
            </a:p>
          </p:txBody>
        </p:sp>
      </p:grpSp>
      <p:sp>
        <p:nvSpPr>
          <p:cNvPr id="36"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540000"/>
          </a:xfrm>
        </p:spPr>
        <p:txBody>
          <a:bodyPr rtlCol="0"/>
          <a:lstStyle/>
          <a:p>
            <a:pPr rtl="0"/>
            <a:r>
              <a:rPr lang="fr-FR" dirty="0"/>
              <a:t>Exemple 7 : </a:t>
            </a:r>
            <a:br>
              <a:rPr lang="fr-FR" dirty="0"/>
            </a:br>
            <a:r>
              <a:rPr lang="fr-FR" sz="2800" i="1" dirty="0"/>
              <a:t>Système </a:t>
            </a:r>
            <a:r>
              <a:rPr lang="fr-FR" sz="2800" i="1" dirty="0" smtClean="0"/>
              <a:t>compact </a:t>
            </a:r>
            <a:r>
              <a:rPr lang="fr-FR" sz="2800" dirty="0"/>
              <a:t/>
            </a:r>
            <a:br>
              <a:rPr lang="fr-FR" sz="2800" dirty="0"/>
            </a:br>
            <a:r>
              <a:rPr lang="fr-FR" sz="2800" i="1" dirty="0"/>
              <a:t>Caméra</a:t>
            </a:r>
            <a:r>
              <a:rPr lang="fr-FR" sz="2800" dirty="0"/>
              <a:t> </a:t>
            </a:r>
            <a:r>
              <a:rPr lang="fr-FR" sz="2800" i="1" dirty="0"/>
              <a:t>intelligente</a:t>
            </a:r>
            <a:endParaRPr lang="fr-FR" i="1" dirty="0"/>
          </a:p>
        </p:txBody>
      </p:sp>
      <p:grpSp>
        <p:nvGrpSpPr>
          <p:cNvPr id="2" name="Groupe 1"/>
          <p:cNvGrpSpPr/>
          <p:nvPr/>
        </p:nvGrpSpPr>
        <p:grpSpPr>
          <a:xfrm>
            <a:off x="5027427" y="1363581"/>
            <a:ext cx="2463665" cy="1789881"/>
            <a:chOff x="1147614" y="1998445"/>
            <a:chExt cx="3858509" cy="2861779"/>
          </a:xfrm>
        </p:grpSpPr>
        <p:grpSp>
          <p:nvGrpSpPr>
            <p:cNvPr id="19" name="Groupe 18"/>
            <p:cNvGrpSpPr/>
            <p:nvPr/>
          </p:nvGrpSpPr>
          <p:grpSpPr>
            <a:xfrm>
              <a:off x="1147614" y="2091933"/>
              <a:ext cx="3844057" cy="2650418"/>
              <a:chOff x="849077" y="1634472"/>
              <a:chExt cx="3844057" cy="2650418"/>
            </a:xfrm>
          </p:grpSpPr>
          <p:pic>
            <p:nvPicPr>
              <p:cNvPr id="31" name="Image 30"/>
              <p:cNvPicPr>
                <a:picLocks noChangeAspect="1"/>
              </p:cNvPicPr>
              <p:nvPr/>
            </p:nvPicPr>
            <p:blipFill>
              <a:blip r:embed="rId10"/>
              <a:stretch>
                <a:fillRect/>
              </a:stretch>
            </p:blipFill>
            <p:spPr>
              <a:xfrm>
                <a:off x="2007889" y="1768348"/>
                <a:ext cx="616211" cy="533621"/>
              </a:xfrm>
              <a:prstGeom prst="rect">
                <a:avLst/>
              </a:prstGeom>
            </p:spPr>
          </p:pic>
          <p:pic>
            <p:nvPicPr>
              <p:cNvPr id="32" name="Image 31"/>
              <p:cNvPicPr>
                <a:picLocks noChangeAspect="1"/>
              </p:cNvPicPr>
              <p:nvPr/>
            </p:nvPicPr>
            <p:blipFill>
              <a:blip r:embed="rId11"/>
              <a:stretch>
                <a:fillRect/>
              </a:stretch>
            </p:blipFill>
            <p:spPr>
              <a:xfrm>
                <a:off x="2822390" y="1923951"/>
                <a:ext cx="629733" cy="472541"/>
              </a:xfrm>
              <a:prstGeom prst="rect">
                <a:avLst/>
              </a:prstGeom>
            </p:spPr>
          </p:pic>
          <p:sp>
            <p:nvSpPr>
              <p:cNvPr id="29" name="ZoneTexte 28"/>
              <p:cNvSpPr txBox="1"/>
              <p:nvPr/>
            </p:nvSpPr>
            <p:spPr>
              <a:xfrm>
                <a:off x="1865121" y="1634472"/>
                <a:ext cx="2167122"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Caméra(s) &amp; optique(s)</a:t>
                </a:r>
              </a:p>
            </p:txBody>
          </p:sp>
          <p:pic>
            <p:nvPicPr>
              <p:cNvPr id="21" name="Picture 10" descr="Ruban LED Couleur Décoratif | Fabricant LED depuis 20 an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2762" y="2695830"/>
                <a:ext cx="585313" cy="69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Ruban LED Couleur Décoratif | Fabricant LED depuis 20 ans"/>
              <p:cNvPicPr>
                <a:picLocks noChangeAspect="1" noChangeArrowheads="1"/>
              </p:cNvPicPr>
              <p:nvPr/>
            </p:nvPicPr>
            <p:blipFill rotWithShape="1">
              <a:blip r:embed="rId13">
                <a:extLst>
                  <a:ext uri="{28A0092B-C50C-407E-A947-70E740481C1C}">
                    <a14:useLocalDpi xmlns:a14="http://schemas.microsoft.com/office/drawing/2010/main" val="0"/>
                  </a:ext>
                </a:extLst>
              </a:blip>
              <a:srcRect b="7329"/>
              <a:stretch/>
            </p:blipFill>
            <p:spPr bwMode="auto">
              <a:xfrm>
                <a:off x="1814109" y="3355417"/>
                <a:ext cx="585313" cy="64605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a:picLocks noChangeAspect="1"/>
              </p:cNvPicPr>
              <p:nvPr/>
            </p:nvPicPr>
            <p:blipFill>
              <a:blip r:embed="rId14"/>
              <a:stretch>
                <a:fillRect/>
              </a:stretch>
            </p:blipFill>
            <p:spPr>
              <a:xfrm flipH="1">
                <a:off x="1542999" y="2660887"/>
                <a:ext cx="258955" cy="439436"/>
              </a:xfrm>
              <a:prstGeom prst="rect">
                <a:avLst/>
              </a:prstGeom>
            </p:spPr>
          </p:pic>
          <p:pic>
            <p:nvPicPr>
              <p:cNvPr id="25" name="Picture 4" descr="Soleil PNG Images, 130000+ Ressources graphiques pour le téléchargement  libr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6385" y="2915414"/>
                <a:ext cx="906998" cy="53648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849077" y="2357405"/>
                <a:ext cx="1253276"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Eclairage(s)</a:t>
                </a:r>
              </a:p>
            </p:txBody>
          </p:sp>
          <p:grpSp>
            <p:nvGrpSpPr>
              <p:cNvPr id="13" name="Groupe 12"/>
              <p:cNvGrpSpPr/>
              <p:nvPr/>
            </p:nvGrpSpPr>
            <p:grpSpPr>
              <a:xfrm>
                <a:off x="2365336" y="2719582"/>
                <a:ext cx="2327798" cy="1482651"/>
                <a:chOff x="5796385" y="3636257"/>
                <a:chExt cx="4408390" cy="2670234"/>
              </a:xfrm>
            </p:grpSpPr>
            <p:grpSp>
              <p:nvGrpSpPr>
                <p:cNvPr id="14" name="Groupe 13"/>
                <p:cNvGrpSpPr/>
                <p:nvPr/>
              </p:nvGrpSpPr>
              <p:grpSpPr>
                <a:xfrm>
                  <a:off x="6632610" y="3636257"/>
                  <a:ext cx="2850793" cy="2670234"/>
                  <a:chOff x="7302473" y="2967289"/>
                  <a:chExt cx="2850793" cy="2670234"/>
                </a:xfrm>
              </p:grpSpPr>
              <p:pic>
                <p:nvPicPr>
                  <p:cNvPr id="16"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22098" y="4981285"/>
                    <a:ext cx="1778426" cy="65623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02473" y="2967289"/>
                    <a:ext cx="1214184" cy="1214183"/>
                  </a:xfrm>
                  <a:prstGeom prst="rect">
                    <a:avLst/>
                  </a:prstGeom>
                </p:spPr>
              </p:pic>
              <p:pic>
                <p:nvPicPr>
                  <p:cNvPr id="18"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17118" y="3126791"/>
                    <a:ext cx="1836148" cy="1032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ZoneTexte 14"/>
                <p:cNvSpPr txBox="1"/>
                <p:nvPr/>
              </p:nvSpPr>
              <p:spPr>
                <a:xfrm>
                  <a:off x="5796385" y="4951622"/>
                  <a:ext cx="4408390" cy="664688"/>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Interprétation des images</a:t>
                  </a:r>
                </a:p>
              </p:txBody>
            </p:sp>
          </p:grpSp>
          <p:pic>
            <p:nvPicPr>
              <p:cNvPr id="40" name="Image 39"/>
              <p:cNvPicPr>
                <a:picLocks noChangeAspect="1"/>
              </p:cNvPicPr>
              <p:nvPr/>
            </p:nvPicPr>
            <p:blipFill>
              <a:blip r:embed="rId19"/>
              <a:stretch>
                <a:fillRect/>
              </a:stretch>
            </p:blipFill>
            <p:spPr>
              <a:xfrm>
                <a:off x="1072827" y="3694783"/>
                <a:ext cx="561186" cy="590107"/>
              </a:xfrm>
              <a:prstGeom prst="rect">
                <a:avLst/>
              </a:prstGeom>
            </p:spPr>
          </p:pic>
        </p:grpSp>
        <p:sp>
          <p:nvSpPr>
            <p:cNvPr id="37" name="Rectangle 36"/>
            <p:cNvSpPr/>
            <p:nvPr/>
          </p:nvSpPr>
          <p:spPr>
            <a:xfrm>
              <a:off x="1164923" y="1998445"/>
              <a:ext cx="3841200" cy="28617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38" name="Rectangle 37"/>
          <p:cNvSpPr/>
          <p:nvPr/>
        </p:nvSpPr>
        <p:spPr>
          <a:xfrm>
            <a:off x="195964" y="4328422"/>
            <a:ext cx="4508040" cy="19371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Les systèmes de visions industrielles peuvent être compliqués à mettre en place pour les non-initiés.</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rgbClr val="00B050"/>
                </a:solidFill>
                <a:latin typeface="Arial" panose="020B0604020202020204" pitchFamily="34" charset="0"/>
                <a:cs typeface="Arial" panose="020B0604020202020204" pitchFamily="34" charset="0"/>
              </a:rPr>
              <a:t>Système </a:t>
            </a:r>
            <a:r>
              <a:rPr lang="fr-FR" sz="1400" dirty="0" smtClean="0">
                <a:solidFill>
                  <a:srgbClr val="00B050"/>
                </a:solidFill>
                <a:latin typeface="Arial" panose="020B0604020202020204" pitchFamily="34" charset="0"/>
                <a:cs typeface="Arial" panose="020B0604020202020204" pitchFamily="34" charset="0"/>
              </a:rPr>
              <a:t>compact</a:t>
            </a:r>
            <a:r>
              <a:rPr lang="fr-FR" sz="1400" dirty="0" smtClean="0">
                <a:solidFill>
                  <a:schemeClr val="tx1"/>
                </a:solidFill>
                <a:latin typeface="Arial" panose="020B0604020202020204" pitchFamily="34" charset="0"/>
                <a:cs typeface="Arial" panose="020B0604020202020204" pitchFamily="34" charset="0"/>
              </a:rPr>
              <a:t> </a:t>
            </a:r>
            <a:r>
              <a:rPr lang="fr-FR" sz="1400" dirty="0">
                <a:solidFill>
                  <a:schemeClr val="tx1"/>
                </a:solidFill>
                <a:latin typeface="Arial" panose="020B0604020202020204" pitchFamily="34" charset="0"/>
                <a:cs typeface="Arial" panose="020B0604020202020204" pitchFamily="34" charset="0"/>
              </a:rPr>
              <a:t>et </a:t>
            </a:r>
            <a:r>
              <a:rPr lang="fr-FR" sz="1400" dirty="0">
                <a:solidFill>
                  <a:srgbClr val="00B050"/>
                </a:solidFill>
                <a:latin typeface="Arial" panose="020B0604020202020204" pitchFamily="34" charset="0"/>
                <a:cs typeface="Arial" panose="020B0604020202020204" pitchFamily="34" charset="0"/>
              </a:rPr>
              <a:t>clé en main </a:t>
            </a:r>
            <a:r>
              <a:rPr lang="fr-FR" sz="1400" dirty="0">
                <a:solidFill>
                  <a:schemeClr val="tx1"/>
                </a:solidFill>
                <a:latin typeface="Arial" panose="020B0604020202020204" pitchFamily="34" charset="0"/>
                <a:cs typeface="Arial" panose="020B0604020202020204" pitchFamily="34" charset="0"/>
              </a:rPr>
              <a:t>(une caméra, un éclairage, logiciel + traitement d’image).</a:t>
            </a:r>
          </a:p>
          <a:p>
            <a:pPr algn="just"/>
            <a:endParaRPr lang="fr-FR" sz="1400" dirty="0">
              <a:solidFill>
                <a:srgbClr val="FFC000"/>
              </a:solidFill>
              <a:latin typeface="Arial" panose="020B0604020202020204" pitchFamily="34" charset="0"/>
              <a:cs typeface="Arial" panose="020B0604020202020204" pitchFamily="34" charset="0"/>
            </a:endParaRPr>
          </a:p>
          <a:p>
            <a:pPr algn="just"/>
            <a:r>
              <a:rPr lang="fr-FR" sz="1400" dirty="0">
                <a:solidFill>
                  <a:srgbClr val="FF0000"/>
                </a:solidFill>
                <a:latin typeface="Arial" panose="020B0604020202020204" pitchFamily="34" charset="0"/>
                <a:cs typeface="Arial" panose="020B0604020202020204" pitchFamily="34" charset="0"/>
              </a:rPr>
              <a:t>Difficilement modulable, pas d’évolution possible.</a:t>
            </a:r>
          </a:p>
          <a:p>
            <a:pPr algn="just"/>
            <a:r>
              <a:rPr lang="fr-FR" sz="1400" dirty="0">
                <a:solidFill>
                  <a:srgbClr val="FF0000"/>
                </a:solidFill>
                <a:latin typeface="Arial" panose="020B0604020202020204" pitchFamily="34" charset="0"/>
                <a:cs typeface="Arial" panose="020B0604020202020204" pitchFamily="34" charset="0"/>
              </a:rPr>
              <a:t>Applications très spécifiques.</a:t>
            </a:r>
          </a:p>
        </p:txBody>
      </p:sp>
      <p:pic>
        <p:nvPicPr>
          <p:cNvPr id="39" name="Image 38"/>
          <p:cNvPicPr>
            <a:picLocks noChangeAspect="1"/>
          </p:cNvPicPr>
          <p:nvPr/>
        </p:nvPicPr>
        <p:blipFill>
          <a:blip r:embed="rId20">
            <a:extLst>
              <a:ext uri="{BEBA8EAE-BF5A-486C-A8C5-ECC9F3942E4B}">
                <a14:imgProps xmlns:a14="http://schemas.microsoft.com/office/drawing/2010/main">
                  <a14:imgLayer r:embed="rId21">
                    <a14:imgEffect>
                      <a14:backgroundRemoval t="9603" b="94990" l="2627" r="96811"/>
                    </a14:imgEffect>
                  </a14:imgLayer>
                </a14:imgProps>
              </a:ext>
            </a:extLst>
          </a:blip>
          <a:stretch>
            <a:fillRect/>
          </a:stretch>
        </p:blipFill>
        <p:spPr>
          <a:xfrm>
            <a:off x="6296743" y="5075776"/>
            <a:ext cx="1507586" cy="1354847"/>
          </a:xfrm>
          <a:prstGeom prst="rect">
            <a:avLst/>
          </a:prstGeom>
        </p:spPr>
      </p:pic>
      <p:pic>
        <p:nvPicPr>
          <p:cNvPr id="41" name="Picture 2" descr="OCR vision sensor - B50R series - wenglor sensoric GmbH - IP67"/>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15000" b="98000" l="10000" r="94600"/>
                    </a14:imgEffect>
                  </a14:imgLayer>
                </a14:imgProps>
              </a:ext>
              <a:ext uri="{28A0092B-C50C-407E-A947-70E740481C1C}">
                <a14:useLocalDpi xmlns:a14="http://schemas.microsoft.com/office/drawing/2010/main" val="0"/>
              </a:ext>
            </a:extLst>
          </a:blip>
          <a:srcRect t="17587" b="8375"/>
          <a:stretch/>
        </p:blipFill>
        <p:spPr bwMode="auto">
          <a:xfrm>
            <a:off x="4589415" y="5045488"/>
            <a:ext cx="1899019" cy="14059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7950837" y="619920"/>
            <a:ext cx="3887020" cy="5645631"/>
            <a:chOff x="7950837" y="619920"/>
            <a:chExt cx="3887020" cy="5645631"/>
          </a:xfrm>
        </p:grpSpPr>
        <p:grpSp>
          <p:nvGrpSpPr>
            <p:cNvPr id="3" name="Groupe 2">
              <a:extLst>
                <a:ext uri="{FF2B5EF4-FFF2-40B4-BE49-F238E27FC236}">
                  <a16:creationId xmlns:a16="http://schemas.microsoft.com/office/drawing/2014/main" id="{9DEE0854-58F9-1C7E-8A13-9BD52DE84908}"/>
                </a:ext>
              </a:extLst>
            </p:cNvPr>
            <p:cNvGrpSpPr/>
            <p:nvPr/>
          </p:nvGrpSpPr>
          <p:grpSpPr>
            <a:xfrm>
              <a:off x="7950837" y="619920"/>
              <a:ext cx="3683955" cy="5645631"/>
              <a:chOff x="7950837" y="619920"/>
              <a:chExt cx="3683955" cy="5645631"/>
            </a:xfrm>
          </p:grpSpPr>
          <p:pic>
            <p:nvPicPr>
              <p:cNvPr id="42" name="Picture 2" descr="Label Checker from SICK: Complex label inspection with high performance OCR  | SICK AG - YouTube"/>
              <p:cNvPicPr>
                <a:picLocks noChangeAspect="1" noChangeArrowheads="1"/>
              </p:cNvPicPr>
              <p:nvPr/>
            </p:nvPicPr>
            <p:blipFill rotWithShape="1">
              <a:blip r:embed="rId24">
                <a:extLst>
                  <a:ext uri="{28A0092B-C50C-407E-A947-70E740481C1C}">
                    <a14:useLocalDpi xmlns:a14="http://schemas.microsoft.com/office/drawing/2010/main" val="0"/>
                  </a:ext>
                </a:extLst>
              </a:blip>
              <a:srcRect t="16568" b="16732"/>
              <a:stretch/>
            </p:blipFill>
            <p:spPr bwMode="auto">
              <a:xfrm>
                <a:off x="7950837" y="1344188"/>
                <a:ext cx="3427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Optical Character Recognition | Hackaday"/>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7729" y="2998700"/>
                <a:ext cx="1562008" cy="110777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D optical character recognition on a mobile phone: simple to complex | by  Smart Engines | Medium"/>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73264" y="2998700"/>
                <a:ext cx="1280927" cy="110762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155614" y="619920"/>
                <a:ext cx="2998577" cy="369332"/>
              </a:xfrm>
              <a:prstGeom prst="rect">
                <a:avLst/>
              </a:prstGeom>
            </p:spPr>
            <p:txBody>
              <a:bodyPr wrap="square">
                <a:spAutoFit/>
              </a:bodyPr>
              <a:lstStyle/>
              <a:p>
                <a:pPr algn="just"/>
                <a:r>
                  <a:rPr lang="fr-FR" u="sng" noProof="1">
                    <a:latin typeface="Arial" panose="020B0604020202020204" pitchFamily="34" charset="0"/>
                    <a:cs typeface="Arial" panose="020B0604020202020204" pitchFamily="34" charset="0"/>
                  </a:rPr>
                  <a:t>Exemples:</a:t>
                </a:r>
              </a:p>
            </p:txBody>
          </p:sp>
          <p:pic>
            <p:nvPicPr>
              <p:cNvPr id="6146" name="Picture 2" descr="EVOSENS s'ouvre à la prestation de métrologi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36262" y="4775931"/>
                <a:ext cx="1986160" cy="14896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7970197" y="4351646"/>
                <a:ext cx="366459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Système avec une suite logiciel de traitement d’image</a:t>
                </a:r>
              </a:p>
            </p:txBody>
          </p:sp>
        </p:grpSp>
        <p:sp>
          <p:nvSpPr>
            <p:cNvPr id="8" name="Rectangle 7"/>
            <p:cNvSpPr/>
            <p:nvPr/>
          </p:nvSpPr>
          <p:spPr>
            <a:xfrm>
              <a:off x="7974422" y="1041416"/>
              <a:ext cx="386343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qrcode </a:t>
              </a:r>
            </a:p>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texte (OCR)</a:t>
              </a:r>
            </a:p>
          </p:txBody>
        </p:sp>
      </p:grpSp>
      <p:pic>
        <p:nvPicPr>
          <p:cNvPr id="2050" name="Picture 2" descr="Peur - Icônes utilisateur gratuites"/>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46162" y="1603105"/>
            <a:ext cx="964327" cy="9643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13668A2-F293-993A-EE17-50826BE4BDFD}"/>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Système </a:t>
            </a:r>
            <a:r>
              <a:rPr lang="fr-FR" sz="1100" dirty="0" smtClean="0">
                <a:solidFill>
                  <a:schemeClr val="bg1"/>
                </a:solidFill>
                <a:latin typeface="Arial" panose="020B0604020202020204" pitchFamily="34" charset="0"/>
                <a:cs typeface="Arial" panose="020B0604020202020204" pitchFamily="34" charset="0"/>
              </a:rPr>
              <a:t>compact</a:t>
            </a:r>
            <a:endParaRPr lang="fr-FR"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51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Domaines d’applications</a:t>
            </a:r>
            <a:endParaRPr lang="fr-FR" i="1"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17</a:t>
            </a:fld>
            <a:endParaRPr lang="fr-FR" dirty="0">
              <a:latin typeface="+mn-lt"/>
            </a:endParaRPr>
          </a:p>
        </p:txBody>
      </p:sp>
      <p:sp>
        <p:nvSpPr>
          <p:cNvPr id="17" name="ZoneTexte 16"/>
          <p:cNvSpPr txBox="1"/>
          <p:nvPr/>
        </p:nvSpPr>
        <p:spPr>
          <a:xfrm>
            <a:off x="4631610" y="2179143"/>
            <a:ext cx="2249387" cy="544444"/>
          </a:xfrm>
          <a:prstGeom prst="rect">
            <a:avLst/>
          </a:prstGeom>
          <a:noFill/>
          <a:effectLst>
            <a:glow rad="101600">
              <a:srgbClr val="A5A5A5">
                <a:satMod val="175000"/>
                <a:alpha val="40000"/>
              </a:srgbClr>
            </a:glow>
          </a:effectLst>
        </p:spPr>
        <p:txBody>
          <a:bodyPr wrap="square" rtlCol="0">
            <a:spAutoFit/>
          </a:bodyPr>
          <a:lstStyle/>
          <a:p>
            <a:pPr algn="ctr" defTabSz="957855">
              <a:defRPr/>
            </a:pPr>
            <a:r>
              <a:rPr lang="fr-FR" sz="1887" b="1" kern="0" dirty="0">
                <a:solidFill>
                  <a:srgbClr val="4472C4"/>
                </a:solidFill>
                <a:latin typeface="Agency FB" panose="020B0503020202020204" pitchFamily="34" charset="0"/>
                <a:ea typeface="GungsuhChe" panose="02030609000101010101" pitchFamily="49" charset="-127"/>
              </a:rPr>
              <a:t>Domaines d’applications</a:t>
            </a:r>
          </a:p>
          <a:p>
            <a:pPr defTabSz="957855">
              <a:defRPr/>
            </a:pPr>
            <a:endParaRPr lang="fr-FR" sz="1051" b="1" kern="0" dirty="0">
              <a:solidFill>
                <a:srgbClr val="4472C4"/>
              </a:solidFill>
              <a:latin typeface="Agency FB" panose="020B0503020202020204" pitchFamily="34" charset="0"/>
              <a:ea typeface="GungsuhChe" panose="02030609000101010101" pitchFamily="49" charset="-127"/>
            </a:endParaRPr>
          </a:p>
        </p:txBody>
      </p:sp>
      <p:sp>
        <p:nvSpPr>
          <p:cNvPr id="18" name="Rectangle 17"/>
          <p:cNvSpPr/>
          <p:nvPr/>
        </p:nvSpPr>
        <p:spPr>
          <a:xfrm>
            <a:off x="3856650" y="2581483"/>
            <a:ext cx="3849881" cy="1886600"/>
          </a:xfrm>
          <a:prstGeom prst="rect">
            <a:avLst/>
          </a:prstGeom>
          <a:gradFill flip="none" rotWithShape="1">
            <a:gsLst>
              <a:gs pos="0">
                <a:sysClr val="windowText" lastClr="000000">
                  <a:lumMod val="75000"/>
                  <a:lumOff val="25000"/>
                  <a:shade val="30000"/>
                  <a:satMod val="115000"/>
                </a:sysClr>
              </a:gs>
              <a:gs pos="50000">
                <a:sysClr val="windowText" lastClr="000000">
                  <a:lumMod val="75000"/>
                  <a:lumOff val="25000"/>
                  <a:shade val="67500"/>
                  <a:satMod val="115000"/>
                </a:sysClr>
              </a:gs>
              <a:gs pos="100000">
                <a:sysClr val="windowText" lastClr="000000">
                  <a:lumMod val="75000"/>
                  <a:lumOff val="25000"/>
                  <a:shade val="100000"/>
                  <a:satMod val="115000"/>
                </a:sysClr>
              </a:gs>
            </a:gsLst>
            <a:path path="circle">
              <a:fillToRect l="100000" b="100000"/>
            </a:path>
            <a:tileRect t="-100000" r="-100000"/>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rial"/>
              <a:ea typeface="+mn-ea"/>
              <a:cs typeface="+mn-cs"/>
            </a:endParaRPr>
          </a:p>
        </p:txBody>
      </p:sp>
      <p:pic>
        <p:nvPicPr>
          <p:cNvPr id="19" name="Image 18"/>
          <p:cNvPicPr>
            <a:picLocks noChangeAspect="1"/>
          </p:cNvPicPr>
          <p:nvPr/>
        </p:nvPicPr>
        <p:blipFill>
          <a:blip r:embed="rId3"/>
          <a:stretch>
            <a:fillRect/>
          </a:stretch>
        </p:blipFill>
        <p:spPr>
          <a:xfrm>
            <a:off x="4236331" y="3600104"/>
            <a:ext cx="926616" cy="786494"/>
          </a:xfrm>
          <a:prstGeom prst="rect">
            <a:avLst/>
          </a:prstGeom>
        </p:spPr>
      </p:pic>
      <p:pic>
        <p:nvPicPr>
          <p:cNvPr id="20" name="Image 19"/>
          <p:cNvPicPr>
            <a:picLocks noChangeAspect="1"/>
          </p:cNvPicPr>
          <p:nvPr/>
        </p:nvPicPr>
        <p:blipFill>
          <a:blip r:embed="rId4"/>
          <a:stretch>
            <a:fillRect/>
          </a:stretch>
        </p:blipFill>
        <p:spPr>
          <a:xfrm>
            <a:off x="4278145" y="2740577"/>
            <a:ext cx="810809" cy="696192"/>
          </a:xfrm>
          <a:prstGeom prst="rect">
            <a:avLst/>
          </a:prstGeom>
        </p:spPr>
      </p:pic>
      <p:pic>
        <p:nvPicPr>
          <p:cNvPr id="21" name="Image 20"/>
          <p:cNvPicPr>
            <a:picLocks noChangeAspect="1"/>
          </p:cNvPicPr>
          <p:nvPr/>
        </p:nvPicPr>
        <p:blipFill>
          <a:blip r:embed="rId5"/>
          <a:stretch>
            <a:fillRect/>
          </a:stretch>
        </p:blipFill>
        <p:spPr>
          <a:xfrm>
            <a:off x="5162947" y="3251594"/>
            <a:ext cx="675188" cy="759587"/>
          </a:xfrm>
          <a:prstGeom prst="rect">
            <a:avLst/>
          </a:prstGeom>
        </p:spPr>
      </p:pic>
      <p:pic>
        <p:nvPicPr>
          <p:cNvPr id="22" name="Image 21"/>
          <p:cNvPicPr>
            <a:picLocks noChangeAspect="1"/>
          </p:cNvPicPr>
          <p:nvPr/>
        </p:nvPicPr>
        <p:blipFill>
          <a:blip r:embed="rId6"/>
          <a:stretch>
            <a:fillRect/>
          </a:stretch>
        </p:blipFill>
        <p:spPr>
          <a:xfrm>
            <a:off x="5909541" y="2641974"/>
            <a:ext cx="971456" cy="803134"/>
          </a:xfrm>
          <a:prstGeom prst="rect">
            <a:avLst/>
          </a:prstGeom>
        </p:spPr>
      </p:pic>
      <p:pic>
        <p:nvPicPr>
          <p:cNvPr id="23" name="Image 22"/>
          <p:cNvPicPr>
            <a:picLocks noChangeAspect="1"/>
          </p:cNvPicPr>
          <p:nvPr/>
        </p:nvPicPr>
        <p:blipFill>
          <a:blip r:embed="rId7"/>
          <a:stretch>
            <a:fillRect/>
          </a:stretch>
        </p:blipFill>
        <p:spPr>
          <a:xfrm>
            <a:off x="5941259" y="3623520"/>
            <a:ext cx="873016" cy="783476"/>
          </a:xfrm>
          <a:prstGeom prst="rect">
            <a:avLst/>
          </a:prstGeom>
        </p:spPr>
      </p:pic>
      <p:pic>
        <p:nvPicPr>
          <p:cNvPr id="24" name="Image 23"/>
          <p:cNvPicPr>
            <a:picLocks noChangeAspect="1"/>
          </p:cNvPicPr>
          <p:nvPr/>
        </p:nvPicPr>
        <p:blipFill>
          <a:blip r:embed="rId8"/>
          <a:stretch>
            <a:fillRect/>
          </a:stretch>
        </p:blipFill>
        <p:spPr>
          <a:xfrm>
            <a:off x="6905379" y="3297214"/>
            <a:ext cx="675674" cy="731268"/>
          </a:xfrm>
          <a:prstGeom prst="rect">
            <a:avLst/>
          </a:prstGeom>
        </p:spPr>
      </p:pic>
      <p:pic>
        <p:nvPicPr>
          <p:cNvPr id="1026" name="Picture 2" descr="Les robots agricoles débarqueront-ils bientôt dans les champs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432" y="2438824"/>
            <a:ext cx="2484693" cy="1397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A : Une startup israélienne développe le premier robot récolteur de tomates  - The Times of Israë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00" y="1155295"/>
            <a:ext cx="2013760" cy="125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est Fire Detection | Visión Térmica | Vision Systems | VisionTI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60752" y="3763808"/>
            <a:ext cx="2963488" cy="142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FD Key Customer Benefits – Automatic &amp; Efficient Forest Fire  Detection - Robotics Cat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9925" y="2377977"/>
            <a:ext cx="2849838" cy="14249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 nouvel Incubateur des embryons avec TIME LAPSE, pour quoi faire ? |  Institut Rhonalpin Reproduction Humaine à Ly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074" y="4735412"/>
            <a:ext cx="5420185" cy="162419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lution spécialisée pour la préparation automatique des commandes de fruits  et légumes frais | Demati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5562490" y="435861"/>
            <a:ext cx="2781991" cy="15648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dynamique-mag.com/wp-content/uploads/intelligence-artificielle-IA.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1278" y="4724001"/>
            <a:ext cx="1379438" cy="9196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lo Framework | Object Detection Using Yolo"/>
          <p:cNvPicPr>
            <a:picLocks noChangeAspect="1" noChangeArrowheads="1"/>
          </p:cNvPicPr>
          <p:nvPr/>
        </p:nvPicPr>
        <p:blipFill rotWithShape="1">
          <a:blip r:embed="rId16">
            <a:extLst>
              <a:ext uri="{28A0092B-C50C-407E-A947-70E740481C1C}">
                <a14:useLocalDpi xmlns:a14="http://schemas.microsoft.com/office/drawing/2010/main" val="0"/>
              </a:ext>
            </a:extLst>
          </a:blip>
          <a:srcRect l="10413" t="3402" r="2891" b="12927"/>
          <a:stretch/>
        </p:blipFill>
        <p:spPr bwMode="auto">
          <a:xfrm>
            <a:off x="7088177" y="5467481"/>
            <a:ext cx="1627001" cy="8324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bject Detection in 2023: The Definitive Guide - viso.ai"/>
          <p:cNvPicPr>
            <a:picLocks noChangeAspect="1" noChangeArrowheads="1"/>
          </p:cNvPicPr>
          <p:nvPr/>
        </p:nvPicPr>
        <p:blipFill rotWithShape="1">
          <a:blip r:embed="rId17">
            <a:extLst>
              <a:ext uri="{28A0092B-C50C-407E-A947-70E740481C1C}">
                <a14:useLocalDpi xmlns:a14="http://schemas.microsoft.com/office/drawing/2010/main" val="0"/>
              </a:ext>
            </a:extLst>
          </a:blip>
          <a:srcRect l="13687" t="3380" r="14873" b="9067"/>
          <a:stretch/>
        </p:blipFill>
        <p:spPr bwMode="auto">
          <a:xfrm>
            <a:off x="2557901" y="1086938"/>
            <a:ext cx="1534823" cy="141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8776" y="713392"/>
            <a:ext cx="2075097" cy="1200329"/>
          </a:xfrm>
          <a:prstGeom prst="rect">
            <a:avLst/>
          </a:prstGeom>
        </p:spPr>
        <p:txBody>
          <a:bodyPr wrap="square">
            <a:spAutoFit/>
          </a:bodyPr>
          <a:lstStyle/>
          <a:p>
            <a:r>
              <a:rPr lang="fr-FR" dirty="0">
                <a:solidFill>
                  <a:schemeClr val="accent4">
                    <a:lumMod val="75000"/>
                  </a:schemeClr>
                </a:solidFill>
              </a:rPr>
              <a:t>XXIe siècle</a:t>
            </a:r>
          </a:p>
          <a:p>
            <a:r>
              <a:rPr lang="fr-FR" dirty="0">
                <a:solidFill>
                  <a:schemeClr val="accent4">
                    <a:lumMod val="75000"/>
                  </a:schemeClr>
                </a:solidFill>
              </a:rPr>
              <a:t>La vision industrielle est partout !</a:t>
            </a:r>
          </a:p>
        </p:txBody>
      </p:sp>
      <p:sp>
        <p:nvSpPr>
          <p:cNvPr id="3" name="ZoneTexte 2">
            <a:extLst>
              <a:ext uri="{FF2B5EF4-FFF2-40B4-BE49-F238E27FC236}">
                <a16:creationId xmlns:a16="http://schemas.microsoft.com/office/drawing/2014/main" id="{E87EFCB7-1FE1-F8B5-F078-8E300587E0B2}"/>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Domaines d’applications</a:t>
            </a:r>
          </a:p>
        </p:txBody>
      </p:sp>
    </p:spTree>
    <p:extLst>
      <p:ext uri="{BB962C8B-B14F-4D97-AF65-F5344CB8AC3E}">
        <p14:creationId xmlns:p14="http://schemas.microsoft.com/office/powerpoint/2010/main" val="3984857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smtClean="0"/>
              <a:t>TD1 </a:t>
            </a:r>
            <a:r>
              <a:rPr lang="fr-FR" noProof="1"/>
              <a:t>: Détection de QR Code sur colis</a:t>
            </a:r>
          </a:p>
          <a:p>
            <a:pPr marL="606425" lvl="1" indent="-342900">
              <a:buFont typeface="+mj-lt"/>
              <a:buAutoNum type="arabicPeriod"/>
            </a:pPr>
            <a:r>
              <a:rPr lang="fr-FR" noProof="1" smtClean="0"/>
              <a:t>TP </a:t>
            </a:r>
            <a:r>
              <a:rPr lang="fr-FR" noProof="1"/>
              <a:t>- Images</a:t>
            </a:r>
            <a:endParaRPr lang="fr-FR" dirty="0"/>
          </a:p>
          <a:p>
            <a:pPr marL="606425" lvl="1" indent="-342900">
              <a:buFont typeface="+mj-lt"/>
              <a:buAutoNum type="arabicPeriod"/>
            </a:pPr>
            <a:r>
              <a:rPr lang="fr-FR" dirty="0"/>
              <a:t>TP - Traitement d’image</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18</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1678018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Définition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983526"/>
            <a:ext cx="6992937" cy="4628998"/>
          </a:xfrm>
        </p:spPr>
        <p:txBody>
          <a:bodyPr rtlCol="0"/>
          <a:lstStyle/>
          <a:p>
            <a:pPr algn="just" rtl="0"/>
            <a:r>
              <a:rPr lang="fr-FR" noProof="1"/>
              <a:t>Une </a:t>
            </a:r>
            <a:r>
              <a:rPr lang="fr-FR" b="1" noProof="1">
                <a:solidFill>
                  <a:schemeClr val="tx2"/>
                </a:solidFill>
              </a:rPr>
              <a:t>caméra</a:t>
            </a:r>
            <a:r>
              <a:rPr lang="fr-FR" noProof="1"/>
              <a:t> est un dispositif </a:t>
            </a:r>
            <a:r>
              <a:rPr lang="fr-FR" b="1" noProof="1">
                <a:solidFill>
                  <a:schemeClr val="tx2"/>
                </a:solidFill>
              </a:rPr>
              <a:t>opto-électonique</a:t>
            </a:r>
            <a:r>
              <a:rPr lang="fr-FR" noProof="1"/>
              <a:t> complexe permettant de capturer l’information d’une scène.</a:t>
            </a:r>
          </a:p>
          <a:p>
            <a:pPr algn="just" rtl="0"/>
            <a:endParaRPr lang="fr-FR" noProof="1"/>
          </a:p>
          <a:p>
            <a:pPr algn="just" rtl="0"/>
            <a:r>
              <a:rPr lang="fr-FR" noProof="1"/>
              <a:t>Elle est composée :</a:t>
            </a:r>
          </a:p>
          <a:p>
            <a:pPr marL="342900" indent="-342900" algn="just" rtl="0">
              <a:buFont typeface="Wingdings" panose="05000000000000000000" pitchFamily="2" charset="2"/>
              <a:buChar char="Ø"/>
            </a:pPr>
            <a:r>
              <a:rPr lang="fr-FR" noProof="1"/>
              <a:t>d’un </a:t>
            </a:r>
            <a:r>
              <a:rPr lang="fr-FR" b="1" noProof="1">
                <a:solidFill>
                  <a:schemeClr val="tx2"/>
                </a:solidFill>
              </a:rPr>
              <a:t>capteur</a:t>
            </a:r>
            <a:r>
              <a:rPr lang="fr-FR" noProof="1"/>
              <a:t> constitué d’une matrice d’éléments (pixels) semi-conducteurs </a:t>
            </a:r>
            <a:r>
              <a:rPr lang="fr-FR" b="1" noProof="1">
                <a:solidFill>
                  <a:schemeClr val="tx2"/>
                </a:solidFill>
              </a:rPr>
              <a:t>photosensibles</a:t>
            </a:r>
            <a:r>
              <a:rPr lang="fr-FR" noProof="1"/>
              <a:t> dont le but est de convertir l’énergie lumineuse (</a:t>
            </a:r>
            <a:r>
              <a:rPr lang="fr-FR" noProof="1" smtClean="0"/>
              <a:t>photons) </a:t>
            </a:r>
            <a:r>
              <a:rPr lang="fr-FR" noProof="1"/>
              <a:t>en énergie électrique.</a:t>
            </a:r>
          </a:p>
          <a:p>
            <a:pPr marL="342900" indent="-342900" algn="just" rtl="0">
              <a:buFont typeface="Wingdings" panose="05000000000000000000" pitchFamily="2" charset="2"/>
              <a:buChar char="Ø"/>
            </a:pPr>
            <a:r>
              <a:rPr lang="fr-FR" noProof="1"/>
              <a:t>de </a:t>
            </a:r>
            <a:r>
              <a:rPr lang="fr-FR" b="1" noProof="1">
                <a:solidFill>
                  <a:schemeClr val="tx2"/>
                </a:solidFill>
              </a:rPr>
              <a:t>composants électroniques</a:t>
            </a:r>
            <a:r>
              <a:rPr lang="fr-FR" noProof="1"/>
              <a:t> permettant la mise en forme du signal (analogique) en sortie du capteur en un signal image (signal numérique).</a:t>
            </a:r>
          </a:p>
          <a:p>
            <a:pPr marL="342900" indent="-342900" algn="just" rtl="0">
              <a:buFont typeface="Wingdings" panose="05000000000000000000" pitchFamily="2" charset="2"/>
              <a:buChar char="Ø"/>
            </a:pPr>
            <a:r>
              <a:rPr lang="fr-FR" noProof="1"/>
              <a:t>de </a:t>
            </a:r>
            <a:r>
              <a:rPr lang="fr-FR" b="1" noProof="1">
                <a:solidFill>
                  <a:schemeClr val="tx2"/>
                </a:solidFill>
              </a:rPr>
              <a:t>composants optiques</a:t>
            </a:r>
            <a:r>
              <a:rPr lang="fr-FR" noProof="1"/>
              <a:t> intégrés / posés sur les cellules photosensibles (</a:t>
            </a:r>
            <a:r>
              <a:rPr lang="fr-FR" noProof="1" smtClean="0"/>
              <a:t>micro-lentilles</a:t>
            </a:r>
            <a:r>
              <a:rPr lang="fr-FR" noProof="1"/>
              <a:t>, filtre bayer)	</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sp>
        <p:nvSpPr>
          <p:cNvPr id="4" name="Rectangle 3"/>
          <p:cNvSpPr/>
          <p:nvPr/>
        </p:nvSpPr>
        <p:spPr>
          <a:xfrm>
            <a:off x="144527" y="6015019"/>
            <a:ext cx="7659623" cy="461665"/>
          </a:xfrm>
          <a:prstGeom prst="rect">
            <a:avLst/>
          </a:prstGeom>
        </p:spPr>
        <p:txBody>
          <a:bodyPr wrap="square">
            <a:spAutoFit/>
          </a:bodyPr>
          <a:lstStyle/>
          <a:p>
            <a:pPr algn="just"/>
            <a:r>
              <a:rPr lang="fr-FR" sz="1200" noProof="1"/>
              <a:t>L’opto-électonique est à la fois une branche de </a:t>
            </a:r>
          </a:p>
          <a:p>
            <a:pPr algn="just"/>
            <a:r>
              <a:rPr lang="fr-FR" sz="1200" noProof="1"/>
              <a:t>l’électronique et de la photonique (photon – lumière)</a:t>
            </a:r>
            <a:endParaRPr lang="fr-FR" sz="1200" dirty="0"/>
          </a:p>
        </p:txBody>
      </p:sp>
      <p:pic>
        <p:nvPicPr>
          <p:cNvPr id="10"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5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Introduction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Vision industrielle</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a:xfrm>
            <a:off x="360364" y="1877175"/>
            <a:ext cx="6992936" cy="4500000"/>
          </a:xfrm>
        </p:spPr>
        <p:txBody>
          <a:bodyPr rtlCol="0"/>
          <a:lstStyle/>
          <a:p>
            <a:pPr rtl="0"/>
            <a:r>
              <a:rPr lang="fr-FR" dirty="0"/>
              <a:t>Que savez-vous de la vision industrielle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a:t>
            </a:fld>
            <a:endParaRPr lang="fr-FR" dirty="0">
              <a:latin typeface="+mn-lt"/>
            </a:endParaRPr>
          </a:p>
        </p:txBody>
      </p:sp>
      <p:pic>
        <p:nvPicPr>
          <p:cNvPr id="3074" name="Picture 2" descr="Think Icons &amp; 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633" y="1162140"/>
            <a:ext cx="1430069" cy="1430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ôle non destructif en industrie automobile"/>
          <p:cNvPicPr>
            <a:picLocks noGrp="1" noChangeAspect="1" noChangeArrowheads="1"/>
          </p:cNvPicPr>
          <p:nvPr>
            <p:ph type="pic" sz="quarter" idx="13"/>
          </p:nvPr>
        </p:nvPicPr>
        <p:blipFill>
          <a:blip r:embed="rId4">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rcRect l="32359" r="3235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07014" y="2269567"/>
            <a:ext cx="2587395" cy="3971131"/>
            <a:chOff x="265143" y="1523439"/>
            <a:chExt cx="2587395" cy="3971131"/>
          </a:xfrm>
        </p:grpSpPr>
        <p:grpSp>
          <p:nvGrpSpPr>
            <p:cNvPr id="10" name="Groupe 9"/>
            <p:cNvGrpSpPr/>
            <p:nvPr/>
          </p:nvGrpSpPr>
          <p:grpSpPr>
            <a:xfrm>
              <a:off x="903920" y="1523439"/>
              <a:ext cx="1948618" cy="1540161"/>
              <a:chOff x="3443189" y="1877802"/>
              <a:chExt cx="1948618" cy="1540161"/>
            </a:xfrm>
          </p:grpSpPr>
          <p:sp>
            <p:nvSpPr>
              <p:cNvPr id="12" name="Pensées 11"/>
              <p:cNvSpPr/>
              <p:nvPr/>
            </p:nvSpPr>
            <p:spPr>
              <a:xfrm>
                <a:off x="3443189" y="1877802"/>
                <a:ext cx="1948618" cy="1540161"/>
              </a:xfrm>
              <a:prstGeom prst="cloudCallou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16917" y1="27072" x2="16917" y2="27072"/>
                            <a14:foregroundMark x1="47368" y1="93370" x2="47368" y2="93370"/>
                            <a14:foregroundMark x1="54511" y1="94475" x2="54511" y2="94475"/>
                            <a14:foregroundMark x1="55639" y1="95580" x2="55639" y2="95580"/>
                            <a14:foregroundMark x1="84962" y1="40331" x2="84962" y2="40331"/>
                            <a14:foregroundMark x1="85338" y1="41436" x2="85338" y2="41436"/>
                          </a14:backgroundRemoval>
                        </a14:imgEffect>
                        <a14:imgEffect>
                          <a14:artisticPhotocopy/>
                        </a14:imgEffect>
                      </a14:imgLayer>
                    </a14:imgProps>
                  </a:ext>
                </a:extLst>
              </a:blip>
              <a:stretch>
                <a:fillRect/>
              </a:stretch>
            </p:blipFill>
            <p:spPr>
              <a:xfrm>
                <a:off x="3820783" y="2241847"/>
                <a:ext cx="1193429" cy="812070"/>
              </a:xfrm>
              <a:prstGeom prst="rect">
                <a:avLst/>
              </a:prstGeom>
            </p:spPr>
          </p:pic>
        </p:grpSp>
        <p:pic>
          <p:nvPicPr>
            <p:cNvPr id="11" name="Picture 6" descr="Fichier:Mad scientist transparent background.svg — Wikipé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43" y="3427645"/>
              <a:ext cx="2209800" cy="2066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Fonctionnement</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a:t>
            </a:r>
            <a:r>
              <a:rPr lang="fr-FR" sz="1100" dirty="0" smtClean="0">
                <a:solidFill>
                  <a:schemeClr val="bg1"/>
                </a:solidFill>
                <a:latin typeface="Arial" panose="020B0604020202020204" pitchFamily="34" charset="0"/>
                <a:cs typeface="Arial" panose="020B0604020202020204" pitchFamily="34" charset="0"/>
              </a:rPr>
              <a:t>Fonctionnement</a:t>
            </a:r>
            <a:endParaRPr lang="fr-FR" sz="1100" dirty="0">
              <a:solidFill>
                <a:schemeClr val="bg1"/>
              </a:solidFill>
              <a:latin typeface="Arial" panose="020B0604020202020204" pitchFamily="34" charset="0"/>
              <a:cs typeface="Arial" panose="020B0604020202020204" pitchFamily="34" charset="0"/>
            </a:endParaRPr>
          </a:p>
        </p:txBody>
      </p:sp>
      <p:pic>
        <p:nvPicPr>
          <p:cNvPr id="3092"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957352" y="2094812"/>
            <a:ext cx="2150686" cy="830997"/>
            <a:chOff x="957352" y="2094812"/>
            <a:chExt cx="2150686" cy="830997"/>
          </a:xfrm>
        </p:grpSpPr>
        <p:sp>
          <p:nvSpPr>
            <p:cNvPr id="55" name="Organigramme : Délai 54"/>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grpSp>
      <p:grpSp>
        <p:nvGrpSpPr>
          <p:cNvPr id="3" name="Groupe 2"/>
          <p:cNvGrpSpPr/>
          <p:nvPr/>
        </p:nvGrpSpPr>
        <p:grpSpPr>
          <a:xfrm>
            <a:off x="462697" y="1041927"/>
            <a:ext cx="3490994" cy="1572758"/>
            <a:chOff x="462697" y="1041927"/>
            <a:chExt cx="3490994" cy="1572758"/>
          </a:xfrm>
        </p:grpSpPr>
        <p:grpSp>
          <p:nvGrpSpPr>
            <p:cNvPr id="53" name="Groupe 52"/>
            <p:cNvGrpSpPr/>
            <p:nvPr/>
          </p:nvGrpSpPr>
          <p:grpSpPr>
            <a:xfrm rot="1087693">
              <a:off x="462697" y="1550318"/>
              <a:ext cx="999577" cy="1064367"/>
              <a:chOff x="519642" y="3568345"/>
              <a:chExt cx="999577" cy="1064367"/>
            </a:xfrm>
          </p:grpSpPr>
          <p:sp>
            <p:nvSpPr>
              <p:cNvPr id="111" name="Forme libre 110"/>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2" name="Forme libre 111"/>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Forme libre 112"/>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7" name="ZoneTexte 5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grpSp>
      <p:sp>
        <p:nvSpPr>
          <p:cNvPr id="58" name="ZoneTexte 5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0" name="Connecteur en arc 59"/>
          <p:cNvCxnSpPr>
            <a:stCxn id="52" idx="3"/>
            <a:endCxn id="108"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1" name="Connecteur en arc 60"/>
          <p:cNvCxnSpPr>
            <a:stCxn id="108" idx="3"/>
            <a:endCxn id="95"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2" name="ZoneTexte 6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65" name="Groupe 64"/>
          <p:cNvGrpSpPr/>
          <p:nvPr/>
        </p:nvGrpSpPr>
        <p:grpSpPr>
          <a:xfrm>
            <a:off x="2690729" y="3084475"/>
            <a:ext cx="2361044" cy="1346259"/>
            <a:chOff x="2516218" y="3084475"/>
            <a:chExt cx="2361044" cy="1346259"/>
          </a:xfrm>
        </p:grpSpPr>
        <p:grpSp>
          <p:nvGrpSpPr>
            <p:cNvPr id="100" name="Groupe 99"/>
            <p:cNvGrpSpPr/>
            <p:nvPr/>
          </p:nvGrpSpPr>
          <p:grpSpPr>
            <a:xfrm>
              <a:off x="2516218" y="3084475"/>
              <a:ext cx="2361044" cy="1346259"/>
              <a:chOff x="2516218" y="3084475"/>
              <a:chExt cx="2361044" cy="1346259"/>
            </a:xfrm>
          </p:grpSpPr>
          <p:sp>
            <p:nvSpPr>
              <p:cNvPr id="108" name="Organigramme : Opération manuelle 107"/>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01" name="ZoneTexte 100"/>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9"/>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 name="ZoneTexte 10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4" name="ZoneTexte 10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2"/>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66" name="ZoneTexte 65"/>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6" name="ZoneTexte 65"/>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3"/>
                <a:stretch>
                  <a:fillRect b="-4444"/>
                </a:stretch>
              </a:blipFill>
            </p:spPr>
            <p:txBody>
              <a:bodyPr/>
              <a:lstStyle/>
              <a:p>
                <a:r>
                  <a:rPr lang="fr-FR">
                    <a:noFill/>
                  </a:rPr>
                  <a:t> </a:t>
                </a:r>
              </a:p>
            </p:txBody>
          </p:sp>
        </mc:Fallback>
      </mc:AlternateContent>
      <p:grpSp>
        <p:nvGrpSpPr>
          <p:cNvPr id="71" name="Groupe 70"/>
          <p:cNvGrpSpPr/>
          <p:nvPr/>
        </p:nvGrpSpPr>
        <p:grpSpPr>
          <a:xfrm>
            <a:off x="4145033" y="1468112"/>
            <a:ext cx="2489510" cy="2055702"/>
            <a:chOff x="3412669" y="1466304"/>
            <a:chExt cx="2489510" cy="2055702"/>
          </a:xfrm>
        </p:grpSpPr>
        <p:grpSp>
          <p:nvGrpSpPr>
            <p:cNvPr id="90" name="Groupe 89"/>
            <p:cNvGrpSpPr/>
            <p:nvPr/>
          </p:nvGrpSpPr>
          <p:grpSpPr>
            <a:xfrm>
              <a:off x="4456102" y="1907761"/>
              <a:ext cx="1350463" cy="1275430"/>
              <a:chOff x="4514193" y="4249070"/>
              <a:chExt cx="1350463" cy="1275430"/>
            </a:xfrm>
          </p:grpSpPr>
          <p:sp>
            <p:nvSpPr>
              <p:cNvPr id="95" name="Demi-cadre 94"/>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6" name="Groupe 95"/>
              <p:cNvGrpSpPr/>
              <p:nvPr/>
            </p:nvGrpSpPr>
            <p:grpSpPr>
              <a:xfrm>
                <a:off x="4572002" y="4273324"/>
                <a:ext cx="1222804" cy="1206726"/>
                <a:chOff x="4572001" y="4273324"/>
                <a:chExt cx="1714499" cy="1206726"/>
              </a:xfrm>
            </p:grpSpPr>
            <p:cxnSp>
              <p:nvCxnSpPr>
                <p:cNvPr id="97" name="Connecteur droit 96"/>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1" name="ZoneTexte 90"/>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2" name="ZoneTexte 91"/>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3" name="ZoneTexte 92"/>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9"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1" name="Picture 16" descr="Conversion d'un signal analogique en signal numérique - myMaxicour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necteur en arc 82"/>
          <p:cNvCxnSpPr>
            <a:stCxn id="91" idx="3"/>
            <a:endCxn id="79"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5" name="Connecteur en arc 84"/>
          <p:cNvCxnSpPr>
            <a:endCxn id="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6" name="Picture 10" descr="Tout savoir sur les perroquets I Parrot World"/>
          <p:cNvPicPr>
            <a:picLocks noChangeAspect="1" noChangeArrowheads="1"/>
          </p:cNvPicPr>
          <p:nvPr/>
        </p:nvPicPr>
        <p:blipFill>
          <a:blip r:embed="rId17">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3687736" y="4575606"/>
            <a:ext cx="1561068" cy="369332"/>
          </a:xfrm>
          <a:prstGeom prst="rect">
            <a:avLst/>
          </a:prstGeom>
        </p:spPr>
        <p:txBody>
          <a:bodyPr wrap="none">
            <a:spAutoFit/>
          </a:bodyPr>
          <a:lstStyle/>
          <a:p>
            <a:r>
              <a:rPr lang="fr-FR" dirty="0"/>
              <a:t>01010101110</a:t>
            </a:r>
          </a:p>
        </p:txBody>
      </p:sp>
      <p:sp>
        <p:nvSpPr>
          <p:cNvPr id="89" name="ZoneTexte 88"/>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spTree>
    <p:extLst>
      <p:ext uri="{BB962C8B-B14F-4D97-AF65-F5344CB8AC3E}">
        <p14:creationId xmlns:p14="http://schemas.microsoft.com/office/powerpoint/2010/main" val="384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6" grpId="0"/>
      <p:bldP spid="80" grpId="0"/>
      <p:bldP spid="88"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Temps d’intégration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49" name="ZoneTexte 48"/>
          <p:cNvSpPr txBox="1"/>
          <p:nvPr/>
        </p:nvSpPr>
        <p:spPr>
          <a:xfrm>
            <a:off x="8492462" y="1041927"/>
            <a:ext cx="2512819" cy="1569660"/>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Temps d’exposition</a:t>
            </a:r>
          </a:p>
          <a:p>
            <a:r>
              <a:rPr lang="fr-FR" sz="2400" dirty="0">
                <a:solidFill>
                  <a:schemeClr val="accent1"/>
                </a:solidFill>
                <a:latin typeface="Agency FB" panose="020B0503020202020204" pitchFamily="34" charset="0"/>
              </a:rPr>
              <a:t>Temps d’intégration</a:t>
            </a:r>
            <a:endParaRPr lang="fr-FR" sz="2400" i="1" dirty="0">
              <a:solidFill>
                <a:schemeClr val="accent1"/>
              </a:solidFill>
              <a:latin typeface="Agency FB" panose="020B0503020202020204" pitchFamily="34" charset="0"/>
            </a:endParaRPr>
          </a:p>
          <a:p>
            <a:r>
              <a:rPr lang="fr-FR" sz="2400" i="1" dirty="0" err="1">
                <a:solidFill>
                  <a:schemeClr val="accent1"/>
                </a:solidFill>
                <a:latin typeface="Agency FB" panose="020B0503020202020204" pitchFamily="34" charset="0"/>
              </a:rPr>
              <a:t>Exposure</a:t>
            </a:r>
            <a:r>
              <a:rPr lang="fr-FR" sz="2400" i="1" dirty="0">
                <a:solidFill>
                  <a:schemeClr val="accent1"/>
                </a:solidFill>
                <a:latin typeface="Agency FB" panose="020B0503020202020204" pitchFamily="34" charset="0"/>
              </a:rPr>
              <a:t> time</a:t>
            </a:r>
          </a:p>
          <a:p>
            <a:r>
              <a:rPr lang="fr-FR" sz="2400" i="1" dirty="0" err="1">
                <a:solidFill>
                  <a:schemeClr val="accent1"/>
                </a:solidFill>
                <a:latin typeface="Agency FB" panose="020B0503020202020204" pitchFamily="34" charset="0"/>
              </a:rPr>
              <a:t>Integration</a:t>
            </a:r>
            <a:r>
              <a:rPr lang="fr-FR" sz="2400" i="1" dirty="0">
                <a:solidFill>
                  <a:schemeClr val="accent1"/>
                </a:solidFill>
                <a:latin typeface="Agency FB" panose="020B0503020202020204" pitchFamily="34" charset="0"/>
              </a:rPr>
              <a:t> time</a:t>
            </a:r>
          </a:p>
        </p:txBody>
      </p:sp>
      <p:grpSp>
        <p:nvGrpSpPr>
          <p:cNvPr id="50" name="Groupe 49"/>
          <p:cNvGrpSpPr/>
          <p:nvPr/>
        </p:nvGrpSpPr>
        <p:grpSpPr>
          <a:xfrm>
            <a:off x="104503" y="984069"/>
            <a:ext cx="7248797" cy="5460274"/>
            <a:chOff x="104503" y="984069"/>
            <a:chExt cx="7248797" cy="5460274"/>
          </a:xfrm>
        </p:grpSpPr>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e 53"/>
            <p:cNvGrpSpPr/>
            <p:nvPr/>
          </p:nvGrpSpPr>
          <p:grpSpPr>
            <a:xfrm rot="1087693">
              <a:off x="503356" y="1603766"/>
              <a:ext cx="999577" cy="1064367"/>
              <a:chOff x="519642" y="3568345"/>
              <a:chExt cx="999577" cy="1064367"/>
            </a:xfrm>
          </p:grpSpPr>
          <p:sp>
            <p:nvSpPr>
              <p:cNvPr id="128" name="Forme libre 127"/>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29" name="Forme libre 128"/>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Forme libre 129"/>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9" name="Organigramme : Délai 58"/>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4" name="ZoneTexte 63"/>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7" name="ZoneTexte 66"/>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8" name="Connecteur en arc 67"/>
            <p:cNvCxnSpPr>
              <a:stCxn id="52" idx="3"/>
              <a:endCxn id="126"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9" name="Connecteur en arc 68"/>
            <p:cNvCxnSpPr>
              <a:stCxn id="126" idx="3"/>
              <a:endCxn id="117"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0" name="ZoneTexte 69"/>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2" name="Groupe 71"/>
            <p:cNvGrpSpPr/>
            <p:nvPr/>
          </p:nvGrpSpPr>
          <p:grpSpPr>
            <a:xfrm>
              <a:off x="2690729" y="3084475"/>
              <a:ext cx="2361044" cy="1346259"/>
              <a:chOff x="2516218" y="3084475"/>
              <a:chExt cx="2361044" cy="1346259"/>
            </a:xfrm>
          </p:grpSpPr>
          <p:grpSp>
            <p:nvGrpSpPr>
              <p:cNvPr id="121" name="Groupe 120"/>
              <p:cNvGrpSpPr/>
              <p:nvPr/>
            </p:nvGrpSpPr>
            <p:grpSpPr>
              <a:xfrm>
                <a:off x="2516218" y="3084475"/>
                <a:ext cx="2361044" cy="1346259"/>
                <a:chOff x="2516218" y="3084475"/>
                <a:chExt cx="2361044" cy="1346259"/>
              </a:xfrm>
            </p:grpSpPr>
            <p:sp>
              <p:nvSpPr>
                <p:cNvPr id="126" name="Organigramme : Opération manuelle 125"/>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2" name="ZoneTexte 121"/>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3" name="ZoneTexte 12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3" name="ZoneTexte 72"/>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4" name="Groupe 73"/>
            <p:cNvGrpSpPr/>
            <p:nvPr/>
          </p:nvGrpSpPr>
          <p:grpSpPr>
            <a:xfrm>
              <a:off x="4145033" y="1468112"/>
              <a:ext cx="2489510" cy="2055702"/>
              <a:chOff x="3412669" y="1466304"/>
              <a:chExt cx="2489510" cy="2055702"/>
            </a:xfrm>
          </p:grpSpPr>
          <p:grpSp>
            <p:nvGrpSpPr>
              <p:cNvPr id="105" name="Groupe 104"/>
              <p:cNvGrpSpPr/>
              <p:nvPr/>
            </p:nvGrpSpPr>
            <p:grpSpPr>
              <a:xfrm>
                <a:off x="4456102" y="1907761"/>
                <a:ext cx="1350463" cy="1275430"/>
                <a:chOff x="4514193" y="4249070"/>
                <a:chExt cx="1350463" cy="1275430"/>
              </a:xfrm>
            </p:grpSpPr>
            <p:sp>
              <p:nvSpPr>
                <p:cNvPr id="117" name="Demi-cadre 116"/>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8" name="Groupe 117"/>
                <p:cNvGrpSpPr/>
                <p:nvPr/>
              </p:nvGrpSpPr>
              <p:grpSpPr>
                <a:xfrm>
                  <a:off x="4572002" y="4273324"/>
                  <a:ext cx="1222804" cy="1206726"/>
                  <a:chOff x="4572001" y="4273324"/>
                  <a:chExt cx="1714499" cy="1206726"/>
                </a:xfrm>
              </p:grpSpPr>
              <p:cxnSp>
                <p:nvCxnSpPr>
                  <p:cNvPr id="119" name="Connecteur droit 118"/>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7" name="ZoneTexte 106"/>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09" name="ZoneTexte 108"/>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6" name="ZoneTexte 115"/>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5"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p:cNvSpPr txBox="1"/>
            <p:nvPr/>
          </p:nvSpPr>
          <p:spPr>
            <a:xfrm>
              <a:off x="5499822" y="4616370"/>
              <a:ext cx="1789128"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7"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eur en arc 77"/>
            <p:cNvCxnSpPr>
              <a:stCxn id="107" idx="3"/>
              <a:endCxn id="75"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4" name="Connecteur en arc 83"/>
            <p:cNvCxnSpPr>
              <a:endCxn id="87"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7"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3687736" y="4575606"/>
              <a:ext cx="1561068" cy="369332"/>
            </a:xfrm>
            <a:prstGeom prst="rect">
              <a:avLst/>
            </a:prstGeom>
          </p:spPr>
          <p:txBody>
            <a:bodyPr wrap="none">
              <a:spAutoFit/>
            </a:bodyPr>
            <a:lstStyle/>
            <a:p>
              <a:r>
                <a:rPr lang="fr-FR" dirty="0"/>
                <a:t>01010101110</a:t>
              </a:r>
            </a:p>
          </p:txBody>
        </p:sp>
        <p:sp>
          <p:nvSpPr>
            <p:cNvPr id="102" name="ZoneTexte 10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1" name="ZoneTexte 130"/>
          <p:cNvSpPr txBox="1"/>
          <p:nvPr/>
        </p:nvSpPr>
        <p:spPr>
          <a:xfrm>
            <a:off x="8410891" y="3039675"/>
            <a:ext cx="313572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temps pendant lequel l’ensemble du capteur (les photodiodes) est exposé à la lumière.</a:t>
            </a:r>
          </a:p>
        </p:txBody>
      </p:sp>
      <p:sp>
        <p:nvSpPr>
          <p:cNvPr id="4" name="Rectangle 3"/>
          <p:cNvSpPr/>
          <p:nvPr/>
        </p:nvSpPr>
        <p:spPr>
          <a:xfrm>
            <a:off x="8144493" y="4760272"/>
            <a:ext cx="2440568" cy="369332"/>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Paramètre ajustable.</a:t>
            </a:r>
            <a:endParaRPr lang="fr-FR" dirty="0"/>
          </a:p>
        </p:txBody>
      </p:sp>
      <p:pic>
        <p:nvPicPr>
          <p:cNvPr id="1030" name="Picture 6" descr="Control Icon Vector Art, Icons, and Graphics for Free Downloa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34813" y="4473055"/>
            <a:ext cx="1142022" cy="11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4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Saturation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512819"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Saturation</a:t>
            </a:r>
          </a:p>
        </p:txBody>
      </p:sp>
      <p:grpSp>
        <p:nvGrpSpPr>
          <p:cNvPr id="53" name="Groupe 52"/>
          <p:cNvGrpSpPr/>
          <p:nvPr/>
        </p:nvGrpSpPr>
        <p:grpSpPr>
          <a:xfrm>
            <a:off x="104503" y="984069"/>
            <a:ext cx="7248797" cy="5460274"/>
            <a:chOff x="104503" y="984069"/>
            <a:chExt cx="7248797" cy="5460274"/>
          </a:xfrm>
        </p:grpSpPr>
        <p:sp>
          <p:nvSpPr>
            <p:cNvPr id="55" name="Rectangle 54"/>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p:cNvGrpSpPr/>
            <p:nvPr/>
          </p:nvGrpSpPr>
          <p:grpSpPr>
            <a:xfrm rot="1087693">
              <a:off x="503356" y="1603766"/>
              <a:ext cx="999577" cy="1064367"/>
              <a:chOff x="519642" y="3568345"/>
              <a:chExt cx="999577" cy="1064367"/>
            </a:xfrm>
          </p:grpSpPr>
          <p:sp>
            <p:nvSpPr>
              <p:cNvPr id="113" name="Forme libre 112"/>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Forme libre 113"/>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e libre 114"/>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8" name="Organigramme : Délai 57"/>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1" name="ZoneTexte 60"/>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2" name="ZoneTexte 61"/>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5" name="Connecteur en arc 64"/>
            <p:cNvCxnSpPr>
              <a:stCxn id="56" idx="3"/>
              <a:endCxn id="111"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6" name="Connecteur en arc 65"/>
            <p:cNvCxnSpPr>
              <a:stCxn id="111" idx="3"/>
              <a:endCxn id="9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1" name="ZoneTexte 70"/>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79" name="Groupe 78"/>
            <p:cNvGrpSpPr/>
            <p:nvPr/>
          </p:nvGrpSpPr>
          <p:grpSpPr>
            <a:xfrm>
              <a:off x="2690729" y="3084475"/>
              <a:ext cx="2361044" cy="1346259"/>
              <a:chOff x="2516218" y="3084475"/>
              <a:chExt cx="2361044" cy="1346259"/>
            </a:xfrm>
          </p:grpSpPr>
          <p:grpSp>
            <p:nvGrpSpPr>
              <p:cNvPr id="103" name="Groupe 102"/>
              <p:cNvGrpSpPr/>
              <p:nvPr/>
            </p:nvGrpSpPr>
            <p:grpSpPr>
              <a:xfrm>
                <a:off x="2516218" y="3084475"/>
                <a:ext cx="2361044" cy="1346259"/>
                <a:chOff x="2516218" y="3084475"/>
                <a:chExt cx="2361044" cy="1346259"/>
              </a:xfrm>
            </p:grpSpPr>
            <p:sp>
              <p:nvSpPr>
                <p:cNvPr id="111" name="Organigramme : Opération manuelle 110"/>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04" name="ZoneTexte 103"/>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7"/>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8" name="ZoneTexte 107"/>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0" name="ZoneTexte 109"/>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0"/>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0" name="ZoneTexte 79"/>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1"/>
                  <a:stretch>
                    <a:fillRect b="-4444"/>
                  </a:stretch>
                </a:blipFill>
              </p:spPr>
              <p:txBody>
                <a:bodyPr/>
                <a:lstStyle/>
                <a:p>
                  <a:r>
                    <a:rPr lang="fr-FR">
                      <a:noFill/>
                    </a:rPr>
                    <a:t> </a:t>
                  </a:r>
                </a:p>
              </p:txBody>
            </p:sp>
          </mc:Fallback>
        </mc:AlternateContent>
        <p:grpSp>
          <p:nvGrpSpPr>
            <p:cNvPr id="81" name="Groupe 80"/>
            <p:cNvGrpSpPr/>
            <p:nvPr/>
          </p:nvGrpSpPr>
          <p:grpSpPr>
            <a:xfrm>
              <a:off x="4145033" y="1468112"/>
              <a:ext cx="2489510" cy="2055702"/>
              <a:chOff x="3412669" y="1466304"/>
              <a:chExt cx="2489510" cy="2055702"/>
            </a:xfrm>
          </p:grpSpPr>
          <p:grpSp>
            <p:nvGrpSpPr>
              <p:cNvPr id="93" name="Groupe 92"/>
              <p:cNvGrpSpPr/>
              <p:nvPr/>
            </p:nvGrpSpPr>
            <p:grpSpPr>
              <a:xfrm>
                <a:off x="4456102" y="1907761"/>
                <a:ext cx="1350463" cy="1275430"/>
                <a:chOff x="4514193" y="4249070"/>
                <a:chExt cx="1350463" cy="1275430"/>
              </a:xfrm>
            </p:grpSpPr>
            <p:sp>
              <p:nvSpPr>
                <p:cNvPr id="98" name="Demi-cadre 9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9" name="Groupe 98"/>
                <p:cNvGrpSpPr/>
                <p:nvPr/>
              </p:nvGrpSpPr>
              <p:grpSpPr>
                <a:xfrm>
                  <a:off x="4572002" y="4273324"/>
                  <a:ext cx="1222804" cy="1206726"/>
                  <a:chOff x="4572001" y="4273324"/>
                  <a:chExt cx="1714499" cy="1206726"/>
                </a:xfrm>
              </p:grpSpPr>
              <p:cxnSp>
                <p:nvCxnSpPr>
                  <p:cNvPr id="100" name="Connecteur droit 9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5" name="ZoneTexte 94"/>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6" name="ZoneTexte 9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7" name="ZoneTexte 9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83" name="Picture 12" descr="Microchip Technology MCP3008-I/P Image agrandie"/>
            <p:cNvPicPr>
              <a:picLocks noChangeAspect="1" noChangeArrowheads="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6" name="Picture 16" descr="Conversion d'un signal analogique en signal numérique - myMaxicour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Connecteur en arc 87"/>
            <p:cNvCxnSpPr>
              <a:stCxn id="95" idx="3"/>
              <a:endCxn id="83"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9" name="Connecteur en arc 88"/>
            <p:cNvCxnSpPr>
              <a:endCxn id="90"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0" name="Picture 10" descr="Tout savoir sur les perroquets I Parrot World"/>
            <p:cNvPicPr>
              <a:picLocks noChangeAspect="1" noChangeArrowheads="1"/>
            </p:cNvPicPr>
            <p:nvPr/>
          </p:nvPicPr>
          <p:blipFill>
            <a:blip r:embed="rId15">
              <a:extLst>
                <a:ext uri="{BEBA8EAE-BF5A-486C-A8C5-ECC9F3942E4B}">
                  <a14:imgProps xmlns:a14="http://schemas.microsoft.com/office/drawing/2010/main">
                    <a14:imgLayer r:embed="rId16">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3687736" y="4575606"/>
              <a:ext cx="1561068" cy="369332"/>
            </a:xfrm>
            <a:prstGeom prst="rect">
              <a:avLst/>
            </a:prstGeom>
          </p:spPr>
          <p:txBody>
            <a:bodyPr wrap="none">
              <a:spAutoFit/>
            </a:bodyPr>
            <a:lstStyle/>
            <a:p>
              <a:r>
                <a:rPr lang="fr-FR" dirty="0"/>
                <a:t>01010101110</a:t>
              </a:r>
            </a:p>
          </p:txBody>
        </p:sp>
        <p:sp>
          <p:nvSpPr>
            <p:cNvPr id="92" name="ZoneTexte 9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50" name="Imag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51" name="ZoneTexte 50"/>
              <p:cNvSpPr txBox="1"/>
              <p:nvPr/>
            </p:nvSpPr>
            <p:spPr>
              <a:xfrm>
                <a:off x="8049506" y="1819746"/>
                <a:ext cx="3843694"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phénomène de saturation apparaît lorsque le puits à électrons n’est plus en capacité d’accumuler de nouvelles charges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m:t>
                        </m:r>
                      </m:sup>
                    </m:sSup>
                  </m:oMath>
                </a14:m>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puits « déborde »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Cela se produit lorsque l’on regarde des objets très lumineux avec un temps d’intégration trop long.</a:t>
                </a:r>
              </a:p>
              <a:p>
                <a:pPr algn="just"/>
                <a:endParaRPr lang="fr-FR" dirty="0">
                  <a:latin typeface="Arial" panose="020B0604020202020204" pitchFamily="34" charset="0"/>
                  <a:cs typeface="Arial" panose="020B0604020202020204" pitchFamily="34" charset="0"/>
                </a:endParaRPr>
              </a:p>
            </p:txBody>
          </p:sp>
        </mc:Choice>
        <mc:Fallback xmlns="">
          <p:sp>
            <p:nvSpPr>
              <p:cNvPr id="51" name="ZoneTexte 50"/>
              <p:cNvSpPr txBox="1">
                <a:spLocks noRot="1" noChangeAspect="1" noMove="1" noResize="1" noEditPoints="1" noAdjustHandles="1" noChangeArrowheads="1" noChangeShapeType="1" noTextEdit="1"/>
              </p:cNvSpPr>
              <p:nvPr/>
            </p:nvSpPr>
            <p:spPr>
              <a:xfrm>
                <a:off x="8049506" y="1819746"/>
                <a:ext cx="3843694" cy="3139321"/>
              </a:xfrm>
              <a:prstGeom prst="rect">
                <a:avLst/>
              </a:prstGeom>
              <a:blipFill>
                <a:blip r:embed="rId18"/>
                <a:stretch>
                  <a:fillRect l="-1268" t="-1167" r="-1426"/>
                </a:stretch>
              </a:blipFill>
            </p:spPr>
            <p:txBody>
              <a:bodyPr/>
              <a:lstStyle/>
              <a:p>
                <a:r>
                  <a:rPr lang="fr-FR">
                    <a:noFill/>
                  </a:rPr>
                  <a:t> </a:t>
                </a:r>
              </a:p>
            </p:txBody>
          </p:sp>
        </mc:Fallback>
      </mc:AlternateContent>
      <p:pic>
        <p:nvPicPr>
          <p:cNvPr id="2050" name="Picture 2" descr="Contrôle de qualité - Icônes fichiers et dossiers gratuites"/>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26436" y="5078306"/>
            <a:ext cx="873928" cy="8739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8068830" y="5078306"/>
            <a:ext cx="3014432"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Phénomène (partiellement) contrôlable en réduisant le temps </a:t>
            </a:r>
            <a:r>
              <a:rPr lang="fr-FR" dirty="0" smtClean="0">
                <a:latin typeface="Arial" panose="020B0604020202020204" pitchFamily="34" charset="0"/>
                <a:cs typeface="Arial" panose="020B0604020202020204" pitchFamily="34" charset="0"/>
              </a:rPr>
              <a:t>d’intégration.</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609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Facteur de remplissage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45" name="Picture 10" descr="CMOS sensor and microlens (right side) architecture schem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71" y="3123460"/>
            <a:ext cx="4956050" cy="33040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7" name="Picture 2" descr="Différence entre un capteur CCD et un capteur CMOS - VSB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72" y="900000"/>
            <a:ext cx="2796399" cy="203175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126512" y="1977656"/>
            <a:ext cx="180753" cy="158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a:stCxn id="49" idx="1"/>
          </p:cNvCxnSpPr>
          <p:nvPr/>
        </p:nvCxnSpPr>
        <p:spPr>
          <a:xfrm flipH="1">
            <a:off x="1824168" y="2057111"/>
            <a:ext cx="302344" cy="1141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9" idx="3"/>
          </p:cNvCxnSpPr>
          <p:nvPr/>
        </p:nvCxnSpPr>
        <p:spPr>
          <a:xfrm>
            <a:off x="2307265" y="2057111"/>
            <a:ext cx="4473056" cy="11100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24270" y="3167179"/>
            <a:ext cx="4956051" cy="3444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695738" y="1331325"/>
            <a:ext cx="3676798"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Taille d’un pixel </a:t>
            </a:r>
            <a:r>
              <a:rPr lang="fr-FR" dirty="0" smtClean="0">
                <a:latin typeface="Arial" panose="020B0604020202020204" pitchFamily="34" charset="0"/>
                <a:cs typeface="Arial" panose="020B0604020202020204" pitchFamily="34" charset="0"/>
              </a:rPr>
              <a:t>: </a:t>
            </a:r>
          </a:p>
          <a:p>
            <a:r>
              <a:rPr lang="fr-FR" dirty="0" smtClean="0">
                <a:latin typeface="Arial" panose="020B0604020202020204" pitchFamily="34" charset="0"/>
                <a:cs typeface="Arial" panose="020B0604020202020204" pitchFamily="34" charset="0"/>
              </a:rPr>
              <a:t>quelques </a:t>
            </a:r>
            <a:r>
              <a:rPr lang="fr-FR" dirty="0">
                <a:latin typeface="Arial" panose="020B0604020202020204" pitchFamily="34" charset="0"/>
                <a:cs typeface="Arial" panose="020B0604020202020204" pitchFamily="34" charset="0"/>
              </a:rPr>
              <a:t>micromètres (µm)</a:t>
            </a:r>
          </a:p>
        </p:txBody>
      </p:sp>
      <p:sp>
        <p:nvSpPr>
          <p:cNvPr id="16" name="ZoneTexte 15"/>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Facteur de remplissage</a:t>
            </a:r>
          </a:p>
          <a:p>
            <a:r>
              <a:rPr lang="fr-FR" sz="2400" i="1" dirty="0" err="1">
                <a:solidFill>
                  <a:schemeClr val="accent1"/>
                </a:solidFill>
                <a:latin typeface="Agency FB" panose="020B0503020202020204" pitchFamily="34" charset="0"/>
              </a:rPr>
              <a:t>Fill</a:t>
            </a:r>
            <a:r>
              <a:rPr lang="fr-FR" sz="2400" i="1" dirty="0">
                <a:solidFill>
                  <a:schemeClr val="accent1"/>
                </a:solidFill>
                <a:latin typeface="Agency FB" panose="020B0503020202020204" pitchFamily="34" charset="0"/>
              </a:rPr>
              <a:t> factor</a:t>
            </a:r>
          </a:p>
        </p:txBody>
      </p:sp>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pic>
        <p:nvPicPr>
          <p:cNvPr id="18" name="Picture 12" descr="hardware Icon - Free PNG &amp; SVG 1871669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4718" y="4886165"/>
            <a:ext cx="670490" cy="67049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8043194" y="1746844"/>
            <a:ext cx="3748597" cy="4247317"/>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la surface photosensible d’une photodiode et sa surface totale. </a:t>
            </a:r>
          </a:p>
          <a:p>
            <a:pPr algn="just"/>
            <a:r>
              <a:rPr lang="fr-FR" dirty="0">
                <a:latin typeface="Arial" panose="020B0604020202020204" pitchFamily="34" charset="0"/>
                <a:cs typeface="Arial" panose="020B0604020202020204" pitchFamily="34" charset="0"/>
              </a:rPr>
              <a:t>Valeur idéale 100%.</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 pixel » est constitué d’une photodiode et d’éléments électroniques entourant la photodiode.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Non paramétrable.</a:t>
            </a:r>
          </a:p>
        </p:txBody>
      </p:sp>
      <p:grpSp>
        <p:nvGrpSpPr>
          <p:cNvPr id="22" name="Groupe 21"/>
          <p:cNvGrpSpPr/>
          <p:nvPr/>
        </p:nvGrpSpPr>
        <p:grpSpPr>
          <a:xfrm>
            <a:off x="10881636" y="5450486"/>
            <a:ext cx="1096654" cy="1161220"/>
            <a:chOff x="10908218" y="5405665"/>
            <a:chExt cx="1096654" cy="1161220"/>
          </a:xfrm>
        </p:grpSpPr>
        <p:pic>
          <p:nvPicPr>
            <p:cNvPr id="23" name="Picture 6" descr="Control Icon Vector Art, Icons, and Graphics for Free Downlo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24" name="Multiplication 23"/>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26910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Efficacité quantique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82"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138561" y="12714967"/>
            <a:ext cx="233975" cy="233975"/>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L’efficacité quantique</a:t>
            </a:r>
          </a:p>
          <a:p>
            <a:r>
              <a:rPr lang="fr-FR" sz="2400" i="1" dirty="0">
                <a:solidFill>
                  <a:schemeClr val="accent1"/>
                </a:solidFill>
                <a:latin typeface="Agency FB" panose="020B0503020202020204" pitchFamily="34" charset="0"/>
              </a:rPr>
              <a:t>Quantum </a:t>
            </a:r>
            <a:r>
              <a:rPr lang="fr-FR" sz="2400" i="1" dirty="0" err="1">
                <a:solidFill>
                  <a:schemeClr val="accent1"/>
                </a:solidFill>
                <a:latin typeface="Agency FB" panose="020B0503020202020204" pitchFamily="34" charset="0"/>
              </a:rPr>
              <a:t>efficiency</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4">
              <a:extLst>
                <a:ext uri="{BEBA8EAE-BF5A-486C-A8C5-ECC9F3942E4B}">
                  <a14:imgProps xmlns:a14="http://schemas.microsoft.com/office/drawing/2010/main">
                    <a14:imgLayer r:embed="rId15">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2" name="ZoneTexte 131"/>
          <p:cNvSpPr txBox="1"/>
          <p:nvPr/>
        </p:nvSpPr>
        <p:spPr>
          <a:xfrm>
            <a:off x="8043194" y="1746844"/>
            <a:ext cx="3935096" cy="4801314"/>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le nombre de charges électroniques converties par le système (photodiode, puits, résistance électronique, etc…) et le nombre de photons incidents.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Grandeur (en %) donnée par le constructeur du capteur.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pour regarder des objets très absorbants, des scènes sombres avec peu de photons.</a:t>
            </a:r>
          </a:p>
        </p:txBody>
      </p:sp>
      <p:pic>
        <p:nvPicPr>
          <p:cNvPr id="133" name="Picture 12" descr="hardware Icon - Free PNG &amp; SVG 1871669 - Noun Projec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79163" y="4095489"/>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e 133"/>
          <p:cNvGrpSpPr/>
          <p:nvPr/>
        </p:nvGrpSpPr>
        <p:grpSpPr>
          <a:xfrm>
            <a:off x="11153697" y="4489009"/>
            <a:ext cx="1096654" cy="1161220"/>
            <a:chOff x="10908218" y="5405665"/>
            <a:chExt cx="1096654" cy="1161220"/>
          </a:xfrm>
        </p:grpSpPr>
        <p:pic>
          <p:nvPicPr>
            <p:cNvPr id="135" name="Picture 6" descr="Control Icon Vector Art, Icons, and Graphics for Free Downloa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6" name="Multiplication 135"/>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7933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Dynamique du capteur</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a:t>
            </a:r>
            <a:r>
              <a:rPr lang="fr-FR" dirty="0" smtClean="0">
                <a:latin typeface="Arial" panose="020B0604020202020204" pitchFamily="34" charset="0"/>
                <a:cs typeface="Arial" panose="020B0604020202020204" pitchFamily="34" charset="0"/>
              </a:rPr>
              <a:t>sombres) </a:t>
            </a:r>
            <a:r>
              <a:rPr lang="fr-FR" dirty="0">
                <a:latin typeface="Arial" panose="020B0604020202020204" pitchFamily="34" charset="0"/>
                <a:cs typeface="Arial" panose="020B0604020202020204" pitchFamily="34" charset="0"/>
              </a:rPr>
              <a:t>dans une même scène, il vous faut un capteur avec une grande dynamique.</a:t>
            </a:r>
          </a:p>
        </p:txBody>
      </p:sp>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412107"/>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132" name="Picture 12" descr="hardware Icon - Free PNG &amp; SVG 1871669 - Noun Projec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rot="16200000">
            <a:off x="6329816" y="2390676"/>
            <a:ext cx="1257716" cy="257787"/>
          </a:xfrm>
          <a:prstGeom prst="rect">
            <a:avLst/>
          </a:prstGeom>
          <a:gradFill flip="none" rotWithShape="1">
            <a:gsLst>
              <a:gs pos="0">
                <a:schemeClr val="tx1"/>
              </a:gs>
              <a:gs pos="100000">
                <a:schemeClr val="bg1"/>
              </a:gs>
            </a:gsLst>
            <a:lin ang="0" scaled="1"/>
            <a:tileRect/>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21523" y="3124573"/>
            <a:ext cx="312906" cy="369332"/>
          </a:xfrm>
          <a:prstGeom prst="rect">
            <a:avLst/>
          </a:prstGeom>
        </p:spPr>
        <p:txBody>
          <a:bodyPr wrap="none">
            <a:spAutoFit/>
          </a:bodyPr>
          <a:lstStyle/>
          <a:p>
            <a:r>
              <a:rPr lang="fr-FR" dirty="0" smtClean="0">
                <a:solidFill>
                  <a:srgbClr val="FF0000"/>
                </a:solidFill>
                <a:latin typeface="Arial" panose="020B0604020202020204" pitchFamily="34" charset="0"/>
                <a:cs typeface="Arial" panose="020B0604020202020204" pitchFamily="34" charset="0"/>
              </a:rPr>
              <a:t>0</a:t>
            </a:r>
            <a:endParaRPr lang="fr-FR" dirty="0">
              <a:solidFill>
                <a:srgbClr val="FF0000"/>
              </a:solidFill>
            </a:endParaRPr>
          </a:p>
        </p:txBody>
      </p:sp>
      <p:sp>
        <p:nvSpPr>
          <p:cNvPr id="61" name="Rectangle 60"/>
          <p:cNvSpPr/>
          <p:nvPr/>
        </p:nvSpPr>
        <p:spPr>
          <a:xfrm>
            <a:off x="6628501" y="1524415"/>
            <a:ext cx="62068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max</a:t>
            </a:r>
            <a:endParaRPr lang="fr-FR" dirty="0">
              <a:solidFill>
                <a:srgbClr val="FF0000"/>
              </a:solidFill>
            </a:endParaRPr>
          </a:p>
        </p:txBody>
      </p:sp>
      <p:cxnSp>
        <p:nvCxnSpPr>
          <p:cNvPr id="6" name="Connecteur en arc 5"/>
          <p:cNvCxnSpPr>
            <a:stCxn id="49" idx="1"/>
            <a:endCxn id="61" idx="0"/>
          </p:cNvCxnSpPr>
          <p:nvPr/>
        </p:nvCxnSpPr>
        <p:spPr>
          <a:xfrm rot="10800000" flipV="1">
            <a:off x="6938844" y="1272759"/>
            <a:ext cx="1553619" cy="25165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287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309949" y="1112329"/>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de la scène &amp; temps d’intégration ?</a:t>
            </a:r>
            <a:endParaRPr lang="fr-FR" sz="2400" i="1" dirty="0">
              <a:solidFill>
                <a:schemeClr val="accent1"/>
              </a:solidFill>
              <a:latin typeface="Agency FB" panose="020B0503020202020204" pitchFamily="34" charset="0"/>
            </a:endParaRPr>
          </a:p>
        </p:txBody>
      </p:sp>
      <p:sp>
        <p:nvSpPr>
          <p:cNvPr id="3" name="ZoneTexte 2"/>
          <p:cNvSpPr txBox="1"/>
          <p:nvPr/>
        </p:nvSpPr>
        <p:spPr>
          <a:xfrm>
            <a:off x="8109858" y="2141694"/>
            <a:ext cx="3645419"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Pour observer les </a:t>
            </a:r>
            <a:r>
              <a:rPr lang="fr-FR" dirty="0">
                <a:solidFill>
                  <a:srgbClr val="FF0000"/>
                </a:solidFill>
                <a:latin typeface="Arial" panose="020B0604020202020204" pitchFamily="34" charset="0"/>
                <a:cs typeface="Arial" panose="020B0604020202020204" pitchFamily="34" charset="0"/>
              </a:rPr>
              <a:t>objets sombres </a:t>
            </a:r>
            <a:r>
              <a:rPr lang="fr-FR" dirty="0">
                <a:latin typeface="Arial" panose="020B0604020202020204" pitchFamily="34" charset="0"/>
                <a:cs typeface="Arial" panose="020B0604020202020204" pitchFamily="34" charset="0"/>
              </a:rPr>
              <a:t>de la scène il faut </a:t>
            </a:r>
            <a:r>
              <a:rPr lang="fr-FR" dirty="0">
                <a:solidFill>
                  <a:srgbClr val="FF0000"/>
                </a:solidFill>
                <a:latin typeface="Arial" panose="020B0604020202020204" pitchFamily="34" charset="0"/>
                <a:cs typeface="Arial" panose="020B0604020202020204" pitchFamily="34" charset="0"/>
              </a:rPr>
              <a:t>augmenter le temps d’intégration</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Pour observer les </a:t>
            </a:r>
            <a:r>
              <a:rPr lang="fr-FR" dirty="0">
                <a:solidFill>
                  <a:schemeClr val="accent1"/>
                </a:solidFill>
                <a:latin typeface="Arial" panose="020B0604020202020204" pitchFamily="34" charset="0"/>
                <a:cs typeface="Arial" panose="020B0604020202020204" pitchFamily="34" charset="0"/>
              </a:rPr>
              <a:t>objets lumineux</a:t>
            </a:r>
            <a:r>
              <a:rPr lang="fr-FR" dirty="0">
                <a:latin typeface="Arial" panose="020B0604020202020204" pitchFamily="34" charset="0"/>
                <a:cs typeface="Arial" panose="020B0604020202020204" pitchFamily="34" charset="0"/>
              </a:rPr>
              <a:t> de la scène, il faut </a:t>
            </a:r>
            <a:r>
              <a:rPr lang="fr-FR" dirty="0">
                <a:solidFill>
                  <a:schemeClr val="accent1"/>
                </a:solidFill>
                <a:latin typeface="Arial" panose="020B0604020202020204" pitchFamily="34" charset="0"/>
                <a:cs typeface="Arial" panose="020B0604020202020204" pitchFamily="34" charset="0"/>
              </a:rPr>
              <a:t>réduire le temps d’intégration</a:t>
            </a:r>
            <a:r>
              <a:rPr lang="fr-FR" dirty="0">
                <a:latin typeface="Arial" panose="020B0604020202020204" pitchFamily="34" charset="0"/>
                <a:cs typeface="Arial" panose="020B0604020202020204" pitchFamily="34" charset="0"/>
              </a:rPr>
              <a:t>.</a:t>
            </a:r>
          </a:p>
        </p:txBody>
      </p:sp>
      <p:sp>
        <p:nvSpPr>
          <p:cNvPr id="4" name="Rectangle 3"/>
          <p:cNvSpPr/>
          <p:nvPr/>
        </p:nvSpPr>
        <p:spPr>
          <a:xfrm>
            <a:off x="349903" y="1368772"/>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281321" y="1062059"/>
            <a:ext cx="3645419"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la scène</a:t>
            </a:r>
          </a:p>
        </p:txBody>
      </p:sp>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06" y="3537065"/>
            <a:ext cx="3543350" cy="23629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4663" y="5900037"/>
            <a:ext cx="2843036" cy="338554"/>
          </a:xfrm>
          <a:prstGeom prst="rect">
            <a:avLst/>
          </a:prstGeom>
        </p:spPr>
        <p:txBody>
          <a:bodyPr wrap="square">
            <a:spAutoFit/>
          </a:bodyPr>
          <a:lstStyle/>
          <a:p>
            <a:r>
              <a:rPr lang="pt-BR" sz="1600" dirty="0">
                <a:latin typeface="Roboto"/>
              </a:rPr>
              <a:t>Temps d’integration 0,025s</a:t>
            </a:r>
            <a:endParaRPr lang="fr-FR" sz="1600" dirty="0"/>
          </a:p>
        </p:txBody>
      </p:sp>
      <p:pic>
        <p:nvPicPr>
          <p:cNvPr id="17" name="Picture 2" descr="photo-architecture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740" y="3537065"/>
            <a:ext cx="3543351" cy="23629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374914" y="5900037"/>
            <a:ext cx="2407710" cy="338554"/>
          </a:xfrm>
          <a:prstGeom prst="rect">
            <a:avLst/>
          </a:prstGeom>
        </p:spPr>
        <p:txBody>
          <a:bodyPr wrap="none">
            <a:spAutoFit/>
          </a:bodyPr>
          <a:lstStyle/>
          <a:p>
            <a:r>
              <a:rPr lang="pt-BR" sz="1600" dirty="0">
                <a:latin typeface="Roboto"/>
              </a:rPr>
              <a:t>Temps d’intégration 0,8s</a:t>
            </a:r>
            <a:endParaRPr lang="fr-FR" sz="1600" dirty="0"/>
          </a:p>
        </p:txBody>
      </p:sp>
      <p:sp>
        <p:nvSpPr>
          <p:cNvPr id="19" name="Rectangle 18"/>
          <p:cNvSpPr/>
          <p:nvPr/>
        </p:nvSpPr>
        <p:spPr>
          <a:xfrm>
            <a:off x="349351" y="1923975"/>
            <a:ext cx="2957729" cy="435439"/>
          </a:xfrm>
          <a:prstGeom prst="rect">
            <a:avLst/>
          </a:prstGeom>
          <a:gradFill flip="none" rotWithShape="1">
            <a:gsLst>
              <a:gs pos="0">
                <a:schemeClr val="tx1"/>
              </a:gs>
              <a:gs pos="100000">
                <a:schemeClr val="bg1"/>
              </a:gs>
            </a:gsLst>
            <a:lin ang="0" scaled="1"/>
            <a:tileRect/>
          </a:gra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4506" y="2359039"/>
            <a:ext cx="2191120"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mon capteur</a:t>
            </a:r>
          </a:p>
        </p:txBody>
      </p:sp>
      <p:sp>
        <p:nvSpPr>
          <p:cNvPr id="23"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9973703" cy="540000"/>
          </a:xfrm>
        </p:spPr>
        <p:txBody>
          <a:bodyPr rtlCol="0"/>
          <a:lstStyle/>
          <a:p>
            <a:pPr rtl="0"/>
            <a:r>
              <a:rPr lang="fr-FR" dirty="0"/>
              <a:t>Dynamique de la scène vs dynamique </a:t>
            </a:r>
            <a:r>
              <a:rPr lang="fr-FR" dirty="0" smtClean="0"/>
              <a:t>du capteur</a:t>
            </a:r>
            <a:endParaRPr lang="fr-FR" dirty="0"/>
          </a:p>
        </p:txBody>
      </p:sp>
      <p:sp>
        <p:nvSpPr>
          <p:cNvPr id="21" name="Rectangle 20"/>
          <p:cNvSpPr/>
          <p:nvPr/>
        </p:nvSpPr>
        <p:spPr>
          <a:xfrm>
            <a:off x="305809" y="2878143"/>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79807" y="2873468"/>
            <a:ext cx="2518074" cy="4354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lèche vers le bas 1"/>
          <p:cNvSpPr/>
          <p:nvPr/>
        </p:nvSpPr>
        <p:spPr>
          <a:xfrm rot="5400000">
            <a:off x="2971238" y="2884937"/>
            <a:ext cx="350520" cy="4236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456404" y="2430051"/>
            <a:ext cx="2185278"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Temps </a:t>
            </a:r>
            <a:r>
              <a:rPr lang="fr-FR" dirty="0">
                <a:latin typeface="Arial" panose="020B0604020202020204" pitchFamily="34" charset="0"/>
                <a:cs typeface="Arial" panose="020B0604020202020204" pitchFamily="34" charset="0"/>
              </a:rPr>
              <a:t>d’intégration</a:t>
            </a:r>
            <a:endParaRPr lang="fr-FR" dirty="0"/>
          </a:p>
        </p:txBody>
      </p:sp>
      <p:sp>
        <p:nvSpPr>
          <p:cNvPr id="24" name="Flèche vers le bas 23"/>
          <p:cNvSpPr/>
          <p:nvPr/>
        </p:nvSpPr>
        <p:spPr>
          <a:xfrm rot="10800000">
            <a:off x="5589967" y="2359413"/>
            <a:ext cx="104538" cy="42356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100597" y="4441789"/>
            <a:ext cx="3774469" cy="1200329"/>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Le temps d’intégration permet de déplacer l’intervalle observé par le capteur à travers la dynamique de la scène.</a:t>
            </a:r>
          </a:p>
        </p:txBody>
      </p:sp>
      <p:sp>
        <p:nvSpPr>
          <p:cNvPr id="26" name="Flèche vers le bas 25"/>
          <p:cNvSpPr/>
          <p:nvPr/>
        </p:nvSpPr>
        <p:spPr>
          <a:xfrm rot="16200000">
            <a:off x="5945622" y="2885930"/>
            <a:ext cx="350520" cy="42364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26"/>
          <p:cNvSpPr/>
          <p:nvPr/>
        </p:nvSpPr>
        <p:spPr>
          <a:xfrm>
            <a:off x="5732267" y="2359414"/>
            <a:ext cx="102427" cy="423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8" descr="Solution - Icônes utilisateur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546205" y="2894547"/>
            <a:ext cx="2005677"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Intervalle observé</a:t>
            </a:r>
            <a:endParaRPr lang="fr-FR" dirty="0"/>
          </a:p>
        </p:txBody>
      </p:sp>
    </p:spTree>
    <p:extLst>
      <p:ext uri="{BB962C8B-B14F-4D97-AF65-F5344CB8AC3E}">
        <p14:creationId xmlns:p14="http://schemas.microsoft.com/office/powerpoint/2010/main" val="38297327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485825"/>
            <a:ext cx="58921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0174650" cy="540000"/>
          </a:xfrm>
        </p:spPr>
        <p:txBody>
          <a:bodyPr rtlCol="0"/>
          <a:lstStyle/>
          <a:p>
            <a:pPr rtl="0"/>
            <a:r>
              <a:rPr lang="fr-FR" dirty="0"/>
              <a:t>Dynamique de la scène vs dynamique </a:t>
            </a:r>
            <a:r>
              <a:rPr lang="fr-FR" dirty="0" smtClean="0"/>
              <a:t>du capteur</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 / Dynamique </a:t>
            </a:r>
            <a:r>
              <a:rPr lang="fr-FR" dirty="0" smtClean="0">
                <a:latin typeface="Arial" panose="020B0604020202020204" pitchFamily="34" charset="0"/>
                <a:cs typeface="Arial" panose="020B0604020202020204" pitchFamily="34" charset="0"/>
              </a:rPr>
              <a:t>du capteur </a:t>
            </a:r>
            <a:r>
              <a:rPr lang="fr-FR" dirty="0">
                <a:latin typeface="Arial" panose="020B0604020202020204" pitchFamily="34" charset="0"/>
                <a:cs typeface="Arial" panose="020B0604020202020204" pitchFamily="34" charset="0"/>
              </a:rPr>
              <a:t>&amp; temps d’intégration  </a:t>
            </a:r>
          </a:p>
        </p:txBody>
      </p:sp>
      <p:grpSp>
        <p:nvGrpSpPr>
          <p:cNvPr id="17" name="Groupe 16"/>
          <p:cNvGrpSpPr/>
          <p:nvPr/>
        </p:nvGrpSpPr>
        <p:grpSpPr>
          <a:xfrm>
            <a:off x="640409" y="1369793"/>
            <a:ext cx="10533249" cy="345596"/>
            <a:chOff x="643269" y="994064"/>
            <a:chExt cx="1053324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Temps d’integration 0,025s</a:t>
              </a:r>
              <a:endParaRPr lang="fr-FR" sz="1600" dirty="0"/>
            </a:p>
          </p:txBody>
        </p:sp>
        <p:sp>
          <p:nvSpPr>
            <p:cNvPr id="9" name="Rectangle 8"/>
            <p:cNvSpPr/>
            <p:nvPr/>
          </p:nvSpPr>
          <p:spPr>
            <a:xfrm>
              <a:off x="4923701" y="994064"/>
              <a:ext cx="2407710" cy="338554"/>
            </a:xfrm>
            <a:prstGeom prst="rect">
              <a:avLst/>
            </a:prstGeom>
          </p:spPr>
          <p:txBody>
            <a:bodyPr wrap="none">
              <a:spAutoFit/>
            </a:bodyPr>
            <a:lstStyle/>
            <a:p>
              <a:r>
                <a:rPr lang="pt-BR" sz="1600" dirty="0">
                  <a:latin typeface="Roboto"/>
                </a:rPr>
                <a:t>Temps d’intégration 0,2s</a:t>
              </a:r>
              <a:endParaRPr lang="fr-FR" sz="1600" dirty="0"/>
            </a:p>
          </p:txBody>
        </p:sp>
        <p:sp>
          <p:nvSpPr>
            <p:cNvPr id="10" name="Rectangle 9"/>
            <p:cNvSpPr/>
            <p:nvPr/>
          </p:nvSpPr>
          <p:spPr>
            <a:xfrm>
              <a:off x="8768808" y="994064"/>
              <a:ext cx="2407710" cy="338554"/>
            </a:xfrm>
            <a:prstGeom prst="rect">
              <a:avLst/>
            </a:prstGeom>
          </p:spPr>
          <p:txBody>
            <a:bodyPr wrap="none">
              <a:spAutoFit/>
            </a:bodyPr>
            <a:lstStyle/>
            <a:p>
              <a:r>
                <a:rPr lang="pt-BR" sz="1600" dirty="0">
                  <a:latin typeface="Roboto"/>
                </a:rPr>
                <a:t>Temps d’intégration 0,8s</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0001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19630" y="1403001"/>
              <a:ext cx="3890370"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59731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547138" y="2140781"/>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54852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48582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483124"/>
            <a:ext cx="1476513"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48312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48312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7584" y="6099372"/>
            <a:ext cx="5638800" cy="523220"/>
          </a:xfrm>
          <a:prstGeom prst="rect">
            <a:avLst/>
          </a:prstGeom>
          <a:noFill/>
        </p:spPr>
        <p:txBody>
          <a:bodyPr wrap="square" rtlCol="0">
            <a:spAutoFit/>
          </a:bodyPr>
          <a:lstStyle/>
          <a:p>
            <a:r>
              <a:rPr lang="fr-FR" sz="1400" i="1" dirty="0">
                <a:latin typeface="Arial" panose="020B0604020202020204" pitchFamily="34" charset="0"/>
                <a:cs typeface="Arial" panose="020B0604020202020204" pitchFamily="34" charset="0"/>
              </a:rPr>
              <a:t>Saturation dans le noir</a:t>
            </a:r>
            <a:r>
              <a:rPr lang="fr-FR" sz="1400" dirty="0">
                <a:latin typeface="Arial" panose="020B0604020202020204" pitchFamily="34" charset="0"/>
                <a:cs typeface="Arial" panose="020B0604020202020204" pitchFamily="34" charset="0"/>
              </a:rPr>
              <a:t> : au temps d’intégration choisi pas assez de photons pour passer le premier seuil de la numérisation. </a:t>
            </a:r>
          </a:p>
        </p:txBody>
      </p:sp>
      <p:pic>
        <p:nvPicPr>
          <p:cNvPr id="34" name="Picture 8" descr="Solution - Icônes utilisateur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57482" y="5515344"/>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5" name="Rectangle 34"/>
          <p:cNvSpPr/>
          <p:nvPr/>
        </p:nvSpPr>
        <p:spPr>
          <a:xfrm>
            <a:off x="4243514" y="5495085"/>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6" name="Rectangle 35"/>
          <p:cNvSpPr/>
          <p:nvPr/>
        </p:nvSpPr>
        <p:spPr>
          <a:xfrm>
            <a:off x="6795332" y="5477245"/>
            <a:ext cx="964799" cy="430887"/>
          </a:xfrm>
          <a:prstGeom prst="rect">
            <a:avLst/>
          </a:prstGeom>
        </p:spPr>
        <p:txBody>
          <a:bodyPr wrap="square">
            <a:spAutoFit/>
          </a:bodyPr>
          <a:lstStyle/>
          <a:p>
            <a:r>
              <a:rPr lang="pt-BR" sz="1100" dirty="0" smtClean="0">
                <a:solidFill>
                  <a:srgbClr val="FF0000"/>
                </a:solidFill>
                <a:latin typeface="Roboto"/>
              </a:rPr>
              <a:t>Valeur max</a:t>
            </a:r>
          </a:p>
          <a:p>
            <a:r>
              <a:rPr lang="pt-BR" sz="1100" dirty="0" smtClean="0">
                <a:solidFill>
                  <a:srgbClr val="FF0000"/>
                </a:solidFill>
                <a:latin typeface="Roboto"/>
              </a:rPr>
              <a:t>255 en 8bits</a:t>
            </a:r>
            <a:endParaRPr lang="fr-FR" sz="1100" dirty="0">
              <a:solidFill>
                <a:srgbClr val="FF0000"/>
              </a:solidFill>
            </a:endParaRPr>
          </a:p>
        </p:txBody>
      </p:sp>
      <p:sp>
        <p:nvSpPr>
          <p:cNvPr id="38" name="Rectangle 37"/>
          <p:cNvSpPr/>
          <p:nvPr/>
        </p:nvSpPr>
        <p:spPr>
          <a:xfrm>
            <a:off x="10444177" y="5453472"/>
            <a:ext cx="1211040" cy="461665"/>
          </a:xfrm>
          <a:prstGeom prst="rect">
            <a:avLst/>
          </a:prstGeom>
        </p:spPr>
        <p:txBody>
          <a:bodyPr wrap="square">
            <a:spAutoFit/>
          </a:bodyPr>
          <a:lstStyle/>
          <a:p>
            <a:r>
              <a:rPr lang="pt-BR" sz="1200" dirty="0">
                <a:solidFill>
                  <a:srgbClr val="FF0000"/>
                </a:solidFill>
                <a:latin typeface="Roboto"/>
              </a:rPr>
              <a:t>Valeur max</a:t>
            </a:r>
          </a:p>
          <a:p>
            <a:r>
              <a:rPr lang="pt-BR" sz="1200" dirty="0">
                <a:solidFill>
                  <a:srgbClr val="FF0000"/>
                </a:solidFill>
                <a:latin typeface="Roboto"/>
              </a:rPr>
              <a:t>255 en </a:t>
            </a:r>
            <a:r>
              <a:rPr lang="pt-BR" sz="1200" dirty="0" smtClean="0">
                <a:solidFill>
                  <a:srgbClr val="FF0000"/>
                </a:solidFill>
                <a:latin typeface="Roboto"/>
              </a:rPr>
              <a:t>8bits</a:t>
            </a:r>
            <a:endParaRPr lang="fr-FR" sz="1200" dirty="0">
              <a:solidFill>
                <a:srgbClr val="FF0000"/>
              </a:solidFill>
            </a:endParaRPr>
          </a:p>
        </p:txBody>
      </p:sp>
      <p:sp>
        <p:nvSpPr>
          <p:cNvPr id="3" name="Rectangle 2"/>
          <p:cNvSpPr/>
          <p:nvPr/>
        </p:nvSpPr>
        <p:spPr>
          <a:xfrm>
            <a:off x="177622" y="515533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8" name="Rectangle 47"/>
          <p:cNvSpPr/>
          <p:nvPr/>
        </p:nvSpPr>
        <p:spPr>
          <a:xfrm>
            <a:off x="4027079" y="5130993"/>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9" name="Rectangle 48"/>
          <p:cNvSpPr/>
          <p:nvPr/>
        </p:nvSpPr>
        <p:spPr>
          <a:xfrm>
            <a:off x="7954434" y="514601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50" name="Rectangle 49"/>
          <p:cNvSpPr/>
          <p:nvPr/>
        </p:nvSpPr>
        <p:spPr>
          <a:xfrm>
            <a:off x="200301" y="4248080"/>
            <a:ext cx="2595582" cy="369332"/>
          </a:xfrm>
          <a:prstGeom prst="rect">
            <a:avLst/>
          </a:prstGeom>
        </p:spPr>
        <p:txBody>
          <a:bodyPr wrap="none">
            <a:spAutoFit/>
          </a:bodyPr>
          <a:lstStyle/>
          <a:p>
            <a:r>
              <a:rPr lang="pt-BR" dirty="0" smtClean="0">
                <a:solidFill>
                  <a:schemeClr val="accent1"/>
                </a:solidFill>
                <a:latin typeface="Roboto"/>
              </a:rPr>
              <a:t>Dynamique de la scène</a:t>
            </a:r>
            <a:endParaRPr lang="fr-FR" dirty="0">
              <a:solidFill>
                <a:schemeClr val="accent1"/>
              </a:solidFill>
            </a:endParaRPr>
          </a:p>
        </p:txBody>
      </p:sp>
      <p:sp>
        <p:nvSpPr>
          <p:cNvPr id="51" name="Rectangle 50"/>
          <p:cNvSpPr/>
          <p:nvPr/>
        </p:nvSpPr>
        <p:spPr>
          <a:xfrm>
            <a:off x="3039692" y="4245439"/>
            <a:ext cx="2595582" cy="369332"/>
          </a:xfrm>
          <a:prstGeom prst="rect">
            <a:avLst/>
          </a:prstGeom>
        </p:spPr>
        <p:txBody>
          <a:bodyPr wrap="none">
            <a:spAutoFit/>
          </a:bodyPr>
          <a:lstStyle/>
          <a:p>
            <a:r>
              <a:rPr lang="pt-BR" dirty="0" smtClean="0">
                <a:solidFill>
                  <a:srgbClr val="FF0000"/>
                </a:solidFill>
                <a:latin typeface="Roboto"/>
              </a:rPr>
              <a:t>Dynamique de la scène</a:t>
            </a:r>
            <a:endParaRPr lang="fr-FR" dirty="0">
              <a:solidFill>
                <a:srgbClr val="FF0000"/>
              </a:solidFill>
            </a:endParaRPr>
          </a:p>
        </p:txBody>
      </p:sp>
      <p:cxnSp>
        <p:nvCxnSpPr>
          <p:cNvPr id="12" name="Connecteur droit avec flèche 11"/>
          <p:cNvCxnSpPr>
            <a:stCxn id="23" idx="1"/>
            <a:endCxn id="36" idx="2"/>
          </p:cNvCxnSpPr>
          <p:nvPr/>
        </p:nvCxnSpPr>
        <p:spPr>
          <a:xfrm flipH="1" flipV="1">
            <a:off x="7277732" y="5908132"/>
            <a:ext cx="544307" cy="3484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822039" y="6071929"/>
            <a:ext cx="1236236" cy="369332"/>
          </a:xfrm>
          <a:prstGeom prst="rect">
            <a:avLst/>
          </a:prstGeom>
        </p:spPr>
        <p:txBody>
          <a:bodyPr wrap="none">
            <a:spAutoFit/>
          </a:bodyPr>
          <a:lstStyle/>
          <a:p>
            <a:r>
              <a:rPr lang="pt-BR" dirty="0" smtClean="0">
                <a:latin typeface="Arial" panose="020B0604020202020204" pitchFamily="34" charset="0"/>
                <a:cs typeface="Arial" panose="020B0604020202020204" pitchFamily="34" charset="0"/>
              </a:rPr>
              <a:t>Saturation</a:t>
            </a:r>
            <a:endParaRPr lang="fr-FR" dirty="0">
              <a:latin typeface="Arial" panose="020B0604020202020204" pitchFamily="34" charset="0"/>
              <a:cs typeface="Arial" panose="020B0604020202020204" pitchFamily="34" charset="0"/>
            </a:endParaRPr>
          </a:p>
        </p:txBody>
      </p:sp>
      <p:cxnSp>
        <p:nvCxnSpPr>
          <p:cNvPr id="53" name="Connecteur droit avec flèche 52"/>
          <p:cNvCxnSpPr/>
          <p:nvPr/>
        </p:nvCxnSpPr>
        <p:spPr>
          <a:xfrm flipH="1" flipV="1">
            <a:off x="1137920" y="5829016"/>
            <a:ext cx="169935" cy="242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4074714" y="5851836"/>
            <a:ext cx="171627" cy="2768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1839" y="5483124"/>
            <a:ext cx="2023398"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722842" y="5485825"/>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49986" y="5486578"/>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p:cNvCxnSpPr>
            <a:stCxn id="23" idx="3"/>
            <a:endCxn id="38" idx="1"/>
          </p:cNvCxnSpPr>
          <p:nvPr/>
        </p:nvCxnSpPr>
        <p:spPr>
          <a:xfrm flipV="1">
            <a:off x="9058275" y="5684305"/>
            <a:ext cx="1385902" cy="572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8"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existants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36195" y="1593146"/>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6879741" cy="369332"/>
          </a:xfrm>
          <a:prstGeom prst="rect">
            <a:avLst/>
          </a:prstGeom>
          <a:noFill/>
        </p:spPr>
        <p:txBody>
          <a:bodyPr wrap="square" rtlCol="0">
            <a:spAutoFit/>
          </a:bodyPr>
          <a:lstStyle/>
          <a:p>
            <a:r>
              <a:rPr lang="fr-FR" dirty="0"/>
              <a:t>12 bits – 4096 niveaux de </a:t>
            </a:r>
            <a:r>
              <a:rPr lang="fr-FR" dirty="0" smtClean="0"/>
              <a:t>gris – valeur max 4095</a:t>
            </a:r>
            <a:endParaRPr lang="fr-FR" dirty="0"/>
          </a:p>
        </p:txBody>
      </p:sp>
      <p:sp>
        <p:nvSpPr>
          <p:cNvPr id="58" name="ZoneTexte 57"/>
          <p:cNvSpPr txBox="1"/>
          <p:nvPr/>
        </p:nvSpPr>
        <p:spPr>
          <a:xfrm>
            <a:off x="360000" y="2665088"/>
            <a:ext cx="6860607" cy="369332"/>
          </a:xfrm>
          <a:prstGeom prst="rect">
            <a:avLst/>
          </a:prstGeom>
          <a:noFill/>
        </p:spPr>
        <p:txBody>
          <a:bodyPr wrap="square" rtlCol="0">
            <a:spAutoFit/>
          </a:bodyPr>
          <a:lstStyle/>
          <a:p>
            <a:r>
              <a:rPr lang="fr-FR" dirty="0"/>
              <a:t>10 bits – 1024 niveaux de gris – valeur max </a:t>
            </a:r>
            <a:r>
              <a:rPr lang="fr-FR" dirty="0" smtClean="0"/>
              <a:t>1023</a:t>
            </a:r>
            <a:endParaRPr lang="fr-FR" dirty="0"/>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6595747" cy="369332"/>
          </a:xfrm>
          <a:prstGeom prst="rect">
            <a:avLst/>
          </a:prstGeom>
          <a:noFill/>
        </p:spPr>
        <p:txBody>
          <a:bodyPr wrap="square" rtlCol="0">
            <a:spAutoFit/>
          </a:bodyPr>
          <a:lstStyle/>
          <a:p>
            <a:r>
              <a:rPr lang="fr-FR" dirty="0"/>
              <a:t>8 bits – 256 niveaux de </a:t>
            </a:r>
            <a:r>
              <a:rPr lang="fr-FR" dirty="0" smtClean="0"/>
              <a:t>gris – valeur max 255</a:t>
            </a:r>
            <a:endParaRPr lang="fr-FR" dirty="0"/>
          </a:p>
        </p:txBody>
      </p:sp>
      <p:sp>
        <p:nvSpPr>
          <p:cNvPr id="62" name="Rectangle 61"/>
          <p:cNvSpPr/>
          <p:nvPr/>
        </p:nvSpPr>
        <p:spPr>
          <a:xfrm>
            <a:off x="360000" y="5686534"/>
            <a:ext cx="977187" cy="565854"/>
          </a:xfrm>
          <a:prstGeom prst="rect">
            <a:avLst/>
          </a:prstGeom>
          <a:gradFill flip="none" rotWithShape="1">
            <a:gsLst>
              <a:gs pos="50000">
                <a:schemeClr val="tx1"/>
              </a:gs>
              <a:gs pos="5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a:off x="359998" y="5271637"/>
            <a:ext cx="6198457" cy="369332"/>
          </a:xfrm>
          <a:prstGeom prst="rect">
            <a:avLst/>
          </a:prstGeom>
          <a:noFill/>
        </p:spPr>
        <p:txBody>
          <a:bodyPr wrap="square" rtlCol="0">
            <a:spAutoFit/>
          </a:bodyPr>
          <a:lstStyle/>
          <a:p>
            <a:r>
              <a:rPr lang="fr-FR" dirty="0"/>
              <a:t>1 bits – 2 niveaux de </a:t>
            </a:r>
            <a:r>
              <a:rPr lang="fr-FR" dirty="0" smtClean="0"/>
              <a:t>gris – valeur max 1</a:t>
            </a:r>
            <a:endParaRPr lang="fr-FR" dirty="0"/>
          </a:p>
        </p:txBody>
      </p:sp>
    </p:spTree>
    <p:extLst>
      <p:ext uri="{BB962C8B-B14F-4D97-AF65-F5344CB8AC3E}">
        <p14:creationId xmlns:p14="http://schemas.microsoft.com/office/powerpoint/2010/main" val="1586332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et écran de visualisation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656243" y="1272759"/>
            <a:ext cx="2732887" cy="830997"/>
          </a:xfrm>
          <a:prstGeom prst="rect">
            <a:avLst/>
          </a:prstGeom>
          <a:noFill/>
        </p:spPr>
        <p:txBody>
          <a:bodyPr wrap="square" rtlCol="0">
            <a:spAutoFit/>
          </a:bodyPr>
          <a:lstStyle/>
          <a:p>
            <a:r>
              <a:rPr lang="fr-FR" sz="2400" dirty="0">
                <a:solidFill>
                  <a:srgbClr val="FF0000"/>
                </a:solidFill>
                <a:latin typeface="Agency FB" panose="020B0503020202020204" pitchFamily="34" charset="0"/>
              </a:rPr>
              <a:t>Attention à ce que vous percevez de vos écrans !</a:t>
            </a:r>
            <a:endParaRPr lang="fr-FR" sz="2400" i="1" dirty="0">
              <a:solidFill>
                <a:srgbClr val="FF0000"/>
              </a:solidFill>
              <a:latin typeface="Agency FB" panose="020B0503020202020204" pitchFamily="34" charset="0"/>
            </a:endParaRPr>
          </a:p>
        </p:txBody>
      </p:sp>
      <p:sp>
        <p:nvSpPr>
          <p:cNvPr id="3" name="ZoneTexte 2"/>
          <p:cNvSpPr txBox="1"/>
          <p:nvPr/>
        </p:nvSpPr>
        <p:spPr>
          <a:xfrm>
            <a:off x="8121567" y="2135132"/>
            <a:ext cx="3938142" cy="4124206"/>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écrans ne permettent d’afficher que 256 niveaux de gris (8bits) par couleurs.</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Les images de capteurs 12bits et 10bits ne peuvent pas être visualisées telles quelles à l’écran.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Pour un affichage à l’écran, il faut choisir un intervalle d’observation de 256 niveaux ou il faut réduire la dynamique à 256 niveaux (au risque de perdre des informations). Les calculs peuvent se faire sans problème en </a:t>
            </a:r>
            <a:r>
              <a:rPr lang="fr-FR" sz="1600" dirty="0" smtClean="0">
                <a:latin typeface="Arial" panose="020B0604020202020204" pitchFamily="34" charset="0"/>
                <a:cs typeface="Arial" panose="020B0604020202020204" pitchFamily="34" charset="0"/>
              </a:rPr>
              <a:t>12bits et 10bits sans pertes de données.</a:t>
            </a:r>
          </a:p>
          <a:p>
            <a:pPr algn="just"/>
            <a:endParaRPr lang="fr-FR" sz="1600" dirty="0">
              <a:latin typeface="Arial" panose="020B0604020202020204" pitchFamily="34" charset="0"/>
              <a:cs typeface="Arial" panose="020B0604020202020204" pitchFamily="34" charset="0"/>
            </a:endParaRPr>
          </a:p>
          <a:p>
            <a:pPr algn="just"/>
            <a:r>
              <a:rPr lang="fr-FR" sz="1100" dirty="0">
                <a:latin typeface="Arial" panose="020B0604020202020204" pitchFamily="34" charset="0"/>
                <a:cs typeface="Arial" panose="020B0604020202020204" pitchFamily="34" charset="0"/>
              </a:rPr>
              <a:t>Possibilité d’utiliser des « carte de couleurs » </a:t>
            </a:r>
            <a:r>
              <a:rPr lang="fr-FR" sz="1100" i="1" dirty="0">
                <a:latin typeface="Arial" panose="020B0604020202020204" pitchFamily="34" charset="0"/>
                <a:cs typeface="Arial" panose="020B0604020202020204" pitchFamily="34" charset="0"/>
              </a:rPr>
              <a:t>(</a:t>
            </a:r>
            <a:r>
              <a:rPr lang="fr-FR" sz="1100" i="1" dirty="0" err="1">
                <a:latin typeface="Arial" panose="020B0604020202020204" pitchFamily="34" charset="0"/>
                <a:cs typeface="Arial" panose="020B0604020202020204" pitchFamily="34" charset="0"/>
              </a:rPr>
              <a:t>colormap</a:t>
            </a:r>
            <a:r>
              <a:rPr lang="fr-FR" sz="1100" i="1" dirty="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pour aider à visualiser les données à l’écran.</a:t>
            </a:r>
          </a:p>
        </p:txBody>
      </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Œil – </a:t>
            </a:r>
            <a:r>
              <a:rPr lang="fr-FR" dirty="0" smtClean="0"/>
              <a:t>~60 </a:t>
            </a:r>
            <a:r>
              <a:rPr lang="fr-FR" dirty="0"/>
              <a:t>niveaux de gris</a:t>
            </a:r>
          </a:p>
        </p:txBody>
      </p:sp>
      <p:sp>
        <p:nvSpPr>
          <p:cNvPr id="6" name="Flèche droite 5"/>
          <p:cNvSpPr/>
          <p:nvPr/>
        </p:nvSpPr>
        <p:spPr>
          <a:xfrm flipH="1">
            <a:off x="2504217" y="4535789"/>
            <a:ext cx="2536842" cy="396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Eye Icon | IconExperience - Professional Icons » O-Col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455" y="5634097"/>
            <a:ext cx="819254" cy="8192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60000" y="5728833"/>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rot="949130" flipH="1">
            <a:off x="4241564" y="3723288"/>
            <a:ext cx="889515"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rot="4693159" flipH="1">
            <a:off x="4818162" y="2733276"/>
            <a:ext cx="1156597"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67938" y="2042006"/>
            <a:ext cx="362428" cy="3624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882637" y="3639872"/>
            <a:ext cx="362428" cy="36242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23420" y="1763159"/>
            <a:ext cx="453412" cy="537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2432455" y="3092271"/>
            <a:ext cx="985094" cy="547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68641" y="3636589"/>
            <a:ext cx="1789272" cy="338554"/>
          </a:xfrm>
          <a:prstGeom prst="rect">
            <a:avLst/>
          </a:prstGeom>
        </p:spPr>
        <p:txBody>
          <a:bodyPr wrap="none">
            <a:spAutoFit/>
          </a:bodyPr>
          <a:lstStyle/>
          <a:p>
            <a:r>
              <a:rPr lang="fr-FR" sz="1600" dirty="0"/>
              <a:t>1/4 des infos</a:t>
            </a:r>
          </a:p>
        </p:txBody>
      </p:sp>
      <p:sp>
        <p:nvSpPr>
          <p:cNvPr id="32" name="Rectangle 31"/>
          <p:cNvSpPr/>
          <p:nvPr/>
        </p:nvSpPr>
        <p:spPr>
          <a:xfrm>
            <a:off x="5468969" y="1767364"/>
            <a:ext cx="1912703" cy="338554"/>
          </a:xfrm>
          <a:prstGeom prst="rect">
            <a:avLst/>
          </a:prstGeom>
        </p:spPr>
        <p:txBody>
          <a:bodyPr wrap="none">
            <a:spAutoFit/>
          </a:bodyPr>
          <a:lstStyle/>
          <a:p>
            <a:r>
              <a:rPr lang="fr-FR" sz="1600" dirty="0"/>
              <a:t>1/16 des infos</a:t>
            </a:r>
          </a:p>
        </p:txBody>
      </p:sp>
      <p:grpSp>
        <p:nvGrpSpPr>
          <p:cNvPr id="13" name="Groupe 12"/>
          <p:cNvGrpSpPr/>
          <p:nvPr/>
        </p:nvGrpSpPr>
        <p:grpSpPr>
          <a:xfrm>
            <a:off x="5264192" y="3593590"/>
            <a:ext cx="2226301" cy="2226301"/>
            <a:chOff x="5264192" y="3593590"/>
            <a:chExt cx="2226301" cy="2226301"/>
          </a:xfrm>
        </p:grpSpPr>
        <p:pic>
          <p:nvPicPr>
            <p:cNvPr id="22" name="Picture 58" descr="Fichier:Blue computer icon.svg"/>
            <p:cNvPicPr>
              <a:picLocks noChangeAspect="1" noChangeArrowheads="1"/>
            </p:cNvPicPr>
            <p:nvPr/>
          </p:nvPicPr>
          <p:blipFill>
            <a:blip r:embed="rId5">
              <a:extLst>
                <a:ext uri="{BEBA8EAE-BF5A-486C-A8C5-ECC9F3942E4B}">
                  <a14:imgProps xmlns:a14="http://schemas.microsoft.com/office/drawing/2010/main">
                    <a14:imgLayer r:embed="rId6">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64192" y="3593590"/>
              <a:ext cx="2226301" cy="2226301"/>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7683" y="4085147"/>
              <a:ext cx="1374094" cy="430887"/>
            </a:xfrm>
            <a:prstGeom prst="rect">
              <a:avLst/>
            </a:prstGeom>
          </p:spPr>
          <p:txBody>
            <a:bodyPr wrap="none">
              <a:spAutoFit/>
            </a:bodyPr>
            <a:lstStyle/>
            <a:p>
              <a:pPr algn="ctr"/>
              <a:r>
                <a:rPr lang="fr-FR" sz="1100" dirty="0"/>
                <a:t>8 bits/couleur</a:t>
              </a:r>
            </a:p>
            <a:p>
              <a:pPr algn="ctr"/>
              <a:r>
                <a:rPr lang="fr-FR" sz="1100" dirty="0"/>
                <a:t>RGB </a:t>
              </a:r>
            </a:p>
          </p:txBody>
        </p:sp>
      </p:grpSp>
      <p:pic>
        <p:nvPicPr>
          <p:cNvPr id="12" name="Picture 2" descr="Cyclic colormaps"/>
          <p:cNvPicPr>
            <a:picLocks noChangeAspect="1" noChangeArrowheads="1"/>
          </p:cNvPicPr>
          <p:nvPr/>
        </p:nvPicPr>
        <p:blipFill rotWithShape="1">
          <a:blip r:embed="rId7">
            <a:extLst>
              <a:ext uri="{28A0092B-C50C-407E-A947-70E740481C1C}">
                <a14:useLocalDpi xmlns:a14="http://schemas.microsoft.com/office/drawing/2010/main" val="0"/>
              </a:ext>
            </a:extLst>
          </a:blip>
          <a:srcRect l="19273" t="67432" b="10307"/>
          <a:stretch/>
        </p:blipFill>
        <p:spPr bwMode="auto">
          <a:xfrm>
            <a:off x="8121567" y="6364753"/>
            <a:ext cx="3938142" cy="25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r>
              <a:rPr lang="fr-FR" noProof="1"/>
              <a:t/>
            </a:r>
            <a:br>
              <a:rPr lang="fr-FR" noProof="1"/>
            </a:br>
            <a:endParaRPr lang="fr-FR" dirty="0"/>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b="1" noProof="1"/>
              <a:t>Introduction</a:t>
            </a:r>
          </a:p>
          <a:p>
            <a:pPr marL="881063" lvl="2" indent="-342900">
              <a:buFont typeface="+mj-lt"/>
              <a:buAutoNum type="alphaLcParenR"/>
            </a:pPr>
            <a:r>
              <a:rPr lang="fr-FR" noProof="1"/>
              <a:t>Généralité </a:t>
            </a:r>
          </a:p>
          <a:p>
            <a:pPr marL="881063" lvl="2" indent="-342900">
              <a:buFont typeface="+mj-lt"/>
              <a:buAutoNum type="alphaLcParenR"/>
            </a:pPr>
            <a:r>
              <a:rPr lang="fr-FR" noProof="1"/>
              <a:t>Composition d’un système de vision</a:t>
            </a:r>
          </a:p>
          <a:p>
            <a:pPr marL="881063" lvl="2" indent="-342900">
              <a:buFont typeface="+mj-lt"/>
              <a:buAutoNum type="alphaLcParenR"/>
            </a:pPr>
            <a:r>
              <a:rPr lang="fr-FR" noProof="1"/>
              <a:t>Exemples</a:t>
            </a:r>
          </a:p>
          <a:p>
            <a:pPr marL="881063" lvl="2" indent="-342900">
              <a:buFont typeface="+mj-lt"/>
              <a:buAutoNum type="alphaLcParenR"/>
            </a:pPr>
            <a:r>
              <a:rPr lang="fr-FR" noProof="1"/>
              <a:t>Domaines d’activité</a:t>
            </a:r>
          </a:p>
          <a:p>
            <a:pPr marL="606425" lvl="1" indent="-342900" rtl="0">
              <a:buFont typeface="+mj-lt"/>
              <a:buAutoNum type="arabicPeriod"/>
            </a:pPr>
            <a:r>
              <a:rPr lang="fr-FR" noProof="1"/>
              <a:t>Caméra</a:t>
            </a:r>
          </a:p>
          <a:p>
            <a:pPr marL="606425" lvl="1" indent="-342900" rtl="0">
              <a:buFont typeface="+mj-lt"/>
              <a:buAutoNum type="arabicPeriod"/>
            </a:pPr>
            <a:r>
              <a:rPr lang="fr-FR" noProof="1" smtClean="0"/>
              <a:t>TP - Images</a:t>
            </a:r>
            <a:endParaRPr lang="fr-FR" dirty="0"/>
          </a:p>
          <a:p>
            <a:pPr marL="606425" lvl="1" indent="-342900" rtl="0">
              <a:buFont typeface="+mj-lt"/>
              <a:buAutoNum type="arabicPeriod"/>
            </a:pPr>
            <a:r>
              <a:rPr lang="fr-FR" dirty="0" smtClean="0"/>
              <a:t>TP - Traitement </a:t>
            </a:r>
            <a:r>
              <a:rPr lang="fr-FR" dirty="0"/>
              <a:t>d’image</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3</a:t>
            </a:fld>
            <a:endParaRPr lang="fr-FR" dirty="0"/>
          </a:p>
        </p:txBody>
      </p:sp>
      <p:pic>
        <p:nvPicPr>
          <p:cNvPr id="8" name="Espace réservé pour une image  7"/>
          <p:cNvPicPr>
            <a:picLocks noGrp="1" noChangeAspect="1"/>
          </p:cNvPicPr>
          <p:nvPr>
            <p:ph type="pic" sz="quarter" idx="19"/>
          </p:nvPr>
        </p:nvPicPr>
        <p:blipFill>
          <a:blip r:embed="rId5"/>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l="7918" r="7918"/>
          <a:stretch>
            <a:fillRect/>
          </a:stretch>
        </p:blipFill>
        <p:spPr/>
      </p:pic>
      <p:pic>
        <p:nvPicPr>
          <p:cNvPr id="14" name="Espace réservé pour une image  13"/>
          <p:cNvPicPr>
            <a:picLocks noGrp="1" noChangeAspect="1"/>
          </p:cNvPicPr>
          <p:nvPr>
            <p:ph type="pic" sz="quarter" idx="17"/>
          </p:nvPr>
        </p:nvPicPr>
        <p:blipFill>
          <a:blip r:embed="rId7"/>
          <a:srcRect l="1425" r="1425"/>
          <a:stretch>
            <a:fillRect/>
          </a:stretch>
        </p:blipFill>
        <p:spPr>
          <a:prstGeom prst="rect">
            <a:avLst/>
          </a:prstGeom>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482574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691565"/>
            <a:ext cx="134712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Exemple avec un capteur 10bits (1024 niveaux de gris)</a:t>
            </a:r>
          </a:p>
        </p:txBody>
      </p:sp>
      <p:grpSp>
        <p:nvGrpSpPr>
          <p:cNvPr id="17" name="Groupe 16"/>
          <p:cNvGrpSpPr/>
          <p:nvPr/>
        </p:nvGrpSpPr>
        <p:grpSpPr>
          <a:xfrm>
            <a:off x="131513" y="1369793"/>
            <a:ext cx="6891185" cy="353051"/>
            <a:chOff x="134373" y="994064"/>
            <a:chExt cx="6891185" cy="353051"/>
          </a:xfrm>
        </p:grpSpPr>
        <p:sp>
          <p:nvSpPr>
            <p:cNvPr id="6" name="Rectangle 5"/>
            <p:cNvSpPr/>
            <p:nvPr/>
          </p:nvSpPr>
          <p:spPr>
            <a:xfrm>
              <a:off x="134373" y="1008561"/>
              <a:ext cx="4135323" cy="338554"/>
            </a:xfrm>
            <a:prstGeom prst="rect">
              <a:avLst/>
            </a:prstGeom>
          </p:spPr>
          <p:txBody>
            <a:bodyPr wrap="square">
              <a:spAutoFit/>
            </a:bodyPr>
            <a:lstStyle/>
            <a:p>
              <a:r>
                <a:rPr lang="pt-BR" sz="1600" dirty="0" smtClean="0">
                  <a:latin typeface="Roboto"/>
                </a:rPr>
                <a:t>Intervalle observé à l’écran </a:t>
              </a:r>
              <a:r>
                <a:rPr lang="pt-BR" sz="1600" dirty="0" smtClean="0">
                  <a:solidFill>
                    <a:srgbClr val="FF0000"/>
                  </a:solidFill>
                  <a:latin typeface="Roboto"/>
                </a:rPr>
                <a:t>[768 </a:t>
              </a:r>
              <a:r>
                <a:rPr lang="pt-BR" sz="1600" dirty="0">
                  <a:solidFill>
                    <a:srgbClr val="FF0000"/>
                  </a:solidFill>
                  <a:latin typeface="Roboto"/>
                </a:rPr>
                <a:t>– 1024[</a:t>
              </a:r>
              <a:endParaRPr lang="fr-FR" sz="1600" dirty="0">
                <a:solidFill>
                  <a:srgbClr val="FF0000"/>
                </a:solidFill>
              </a:endParaRPr>
            </a:p>
          </p:txBody>
        </p:sp>
        <p:sp>
          <p:nvSpPr>
            <p:cNvPr id="9" name="Rectangle 8"/>
            <p:cNvSpPr/>
            <p:nvPr/>
          </p:nvSpPr>
          <p:spPr>
            <a:xfrm>
              <a:off x="4923701" y="994064"/>
              <a:ext cx="2101857"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[384 – 640[</a:t>
              </a:r>
              <a:endParaRPr lang="fr-FR" sz="1600" dirty="0">
                <a:solidFill>
                  <a:srgbClr val="FF0000"/>
                </a:solidFill>
              </a:endParaRPr>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8383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182790" y="1403000"/>
              <a:ext cx="1927211"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68113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875598" y="2140781"/>
              <a:ext cx="1724809"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63234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1515438"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69156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688864"/>
            <a:ext cx="2575284"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68886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68886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9286920" cy="540000"/>
          </a:xfrm>
        </p:spPr>
        <p:txBody>
          <a:bodyPr rtlCol="0"/>
          <a:lstStyle/>
          <a:p>
            <a:pPr rtl="0"/>
            <a:r>
              <a:rPr lang="fr-FR" dirty="0"/>
              <a:t>Dynamique des capteurs et écran de visualisation</a:t>
            </a:r>
          </a:p>
        </p:txBody>
      </p:sp>
      <p:sp>
        <p:nvSpPr>
          <p:cNvPr id="38" name="Rectangle 37"/>
          <p:cNvSpPr/>
          <p:nvPr/>
        </p:nvSpPr>
        <p:spPr>
          <a:xfrm>
            <a:off x="8749394" y="1316834"/>
            <a:ext cx="1874231"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[0 – 256[</a:t>
            </a:r>
            <a:endParaRPr lang="fr-FR" sz="1600" dirty="0">
              <a:solidFill>
                <a:srgbClr val="FF0000"/>
              </a:solidFill>
            </a:endParaRPr>
          </a:p>
        </p:txBody>
      </p:sp>
      <p:sp>
        <p:nvSpPr>
          <p:cNvPr id="40" name="Rectangle 39"/>
          <p:cNvSpPr/>
          <p:nvPr/>
        </p:nvSpPr>
        <p:spPr>
          <a:xfrm>
            <a:off x="276501" y="4328098"/>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5" name="Rectangle 44"/>
          <p:cNvSpPr/>
          <p:nvPr/>
        </p:nvSpPr>
        <p:spPr>
          <a:xfrm>
            <a:off x="623264" y="6115070"/>
            <a:ext cx="3715405" cy="600164"/>
          </a:xfrm>
          <a:prstGeom prst="rect">
            <a:avLst/>
          </a:prstGeom>
        </p:spPr>
        <p:txBody>
          <a:bodyPr wrap="square">
            <a:spAutoFit/>
          </a:bodyPr>
          <a:lstStyle/>
          <a:p>
            <a:r>
              <a:rPr lang="pt-BR" sz="1100" dirty="0" smtClean="0">
                <a:latin typeface="Arial" panose="020B0604020202020204" pitchFamily="34" charset="0"/>
                <a:cs typeface="Arial" panose="020B0604020202020204" pitchFamily="34" charset="0"/>
              </a:rPr>
              <a:t>Affiché </a:t>
            </a:r>
            <a:r>
              <a:rPr lang="pt-BR" sz="1100" dirty="0">
                <a:latin typeface="Arial" panose="020B0604020202020204" pitchFamily="34" charset="0"/>
                <a:cs typeface="Arial" panose="020B0604020202020204" pitchFamily="34" charset="0"/>
              </a:rPr>
              <a:t>par </a:t>
            </a:r>
            <a:r>
              <a:rPr lang="pt-BR" sz="1100" dirty="0" smtClean="0">
                <a:latin typeface="Arial" panose="020B0604020202020204" pitchFamily="34" charset="0"/>
                <a:cs typeface="Arial" panose="020B0604020202020204" pitchFamily="34" charset="0"/>
              </a:rPr>
              <a:t>l’écran</a:t>
            </a:r>
          </a:p>
          <a:p>
            <a:r>
              <a:rPr lang="pt-BR" sz="1100" dirty="0" smtClean="0">
                <a:latin typeface="Arial" panose="020B0604020202020204" pitchFamily="34" charset="0"/>
                <a:cs typeface="Arial" panose="020B0604020202020204" pitchFamily="34" charset="0"/>
              </a:rPr>
              <a:t>Les valeurs basses sont tronquées à 0</a:t>
            </a:r>
          </a:p>
          <a:p>
            <a:r>
              <a:rPr lang="fr-FR" sz="1100" dirty="0" smtClean="0">
                <a:latin typeface="Arial" panose="020B0604020202020204" pitchFamily="34" charset="0"/>
                <a:cs typeface="Arial" panose="020B0604020202020204" pitchFamily="34" charset="0"/>
              </a:rPr>
              <a:t>Les nuances de niveaux de gris sont perdues.</a:t>
            </a:r>
            <a:endParaRPr lang="fr-FR" sz="1100" dirty="0">
              <a:latin typeface="Arial" panose="020B0604020202020204" pitchFamily="34" charset="0"/>
              <a:cs typeface="Arial" panose="020B0604020202020204" pitchFamily="34" charset="0"/>
            </a:endParaRPr>
          </a:p>
        </p:txBody>
      </p:sp>
      <p:sp>
        <p:nvSpPr>
          <p:cNvPr id="48" name="Rectangle 47"/>
          <p:cNvSpPr/>
          <p:nvPr/>
        </p:nvSpPr>
        <p:spPr>
          <a:xfrm>
            <a:off x="4009692" y="4353183"/>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9" name="Rectangle 48"/>
          <p:cNvSpPr/>
          <p:nvPr/>
        </p:nvSpPr>
        <p:spPr>
          <a:xfrm>
            <a:off x="7901298" y="4291796"/>
            <a:ext cx="2843036" cy="338554"/>
          </a:xfrm>
          <a:prstGeom prst="rect">
            <a:avLst/>
          </a:prstGeom>
        </p:spPr>
        <p:txBody>
          <a:bodyPr wrap="square">
            <a:spAutoFit/>
          </a:bodyPr>
          <a:lstStyle/>
          <a:p>
            <a:r>
              <a:rPr lang="pt-BR" sz="1600" dirty="0">
                <a:latin typeface="Roboto"/>
              </a:rPr>
              <a:t>Dynamique capteur</a:t>
            </a:r>
            <a:endParaRPr lang="fr-FR" sz="1600" dirty="0"/>
          </a:p>
        </p:txBody>
      </p:sp>
      <p:pic>
        <p:nvPicPr>
          <p:cNvPr id="55" name="Picture 4" descr="Attention - Icônes panneaux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8505141" y="5163665"/>
            <a:ext cx="321092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7" name="Rectangle 56"/>
          <p:cNvSpPr/>
          <p:nvPr/>
        </p:nvSpPr>
        <p:spPr>
          <a:xfrm>
            <a:off x="883066" y="5222502"/>
            <a:ext cx="2236471"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8" name="Rectangle 57"/>
          <p:cNvSpPr/>
          <p:nvPr/>
        </p:nvSpPr>
        <p:spPr>
          <a:xfrm>
            <a:off x="4550251" y="6121416"/>
            <a:ext cx="2843036"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a:t>
            </a:r>
            <a:r>
              <a:rPr lang="pt-BR" sz="1100" dirty="0" smtClean="0">
                <a:latin typeface="Arial" panose="020B0604020202020204" pitchFamily="34" charset="0"/>
                <a:cs typeface="Arial" panose="020B0604020202020204" pitchFamily="34" charset="0"/>
              </a:rPr>
              <a:t>l’écran</a:t>
            </a:r>
          </a:p>
          <a:p>
            <a:r>
              <a:rPr lang="pt-BR" sz="1100" dirty="0">
                <a:latin typeface="Arial" panose="020B0604020202020204" pitchFamily="34" charset="0"/>
                <a:cs typeface="Arial" panose="020B0604020202020204" pitchFamily="34" charset="0"/>
              </a:rPr>
              <a:t>Les valeurs basses sont tronquées à 0</a:t>
            </a:r>
            <a:endParaRPr lang="fr-FR" sz="1100" dirty="0">
              <a:latin typeface="Arial" panose="020B0604020202020204" pitchFamily="34" charset="0"/>
              <a:cs typeface="Arial" panose="020B0604020202020204" pitchFamily="34" charset="0"/>
            </a:endParaRPr>
          </a:p>
          <a:p>
            <a:r>
              <a:rPr lang="fr-FR" sz="1100" dirty="0" smtClean="0">
                <a:latin typeface="Arial" panose="020B0604020202020204" pitchFamily="34" charset="0"/>
                <a:cs typeface="Arial" panose="020B0604020202020204" pitchFamily="34" charset="0"/>
              </a:rPr>
              <a:t>Les valeurs hautes à 255</a:t>
            </a:r>
            <a:endParaRPr lang="fr-FR" sz="1100" dirty="0">
              <a:latin typeface="Arial" panose="020B0604020202020204" pitchFamily="34" charset="0"/>
              <a:cs typeface="Arial" panose="020B0604020202020204" pitchFamily="34" charset="0"/>
            </a:endParaRPr>
          </a:p>
        </p:txBody>
      </p:sp>
      <p:sp>
        <p:nvSpPr>
          <p:cNvPr id="59" name="Rectangle 58"/>
          <p:cNvSpPr/>
          <p:nvPr/>
        </p:nvSpPr>
        <p:spPr>
          <a:xfrm>
            <a:off x="8817340" y="6076657"/>
            <a:ext cx="1435646"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p:txBody>
      </p:sp>
      <p:sp>
        <p:nvSpPr>
          <p:cNvPr id="60" name="Rectangle 59"/>
          <p:cNvSpPr/>
          <p:nvPr/>
        </p:nvSpPr>
        <p:spPr>
          <a:xfrm>
            <a:off x="4804296" y="5276027"/>
            <a:ext cx="224265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43" name="Rectangle 42"/>
          <p:cNvSpPr/>
          <p:nvPr/>
        </p:nvSpPr>
        <p:spPr>
          <a:xfrm>
            <a:off x="2834640" y="5693626"/>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69606" y="5697324"/>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28693" y="5692850"/>
            <a:ext cx="848608" cy="383807"/>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493361" y="5700087"/>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2" name="Rectangle 61"/>
          <p:cNvSpPr/>
          <p:nvPr/>
        </p:nvSpPr>
        <p:spPr>
          <a:xfrm>
            <a:off x="4652394" y="5707325"/>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4" name="Rectangle 63"/>
          <p:cNvSpPr/>
          <p:nvPr/>
        </p:nvSpPr>
        <p:spPr>
          <a:xfrm>
            <a:off x="6809836" y="571406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
        <p:nvSpPr>
          <p:cNvPr id="65" name="Rectangle 64"/>
          <p:cNvSpPr/>
          <p:nvPr/>
        </p:nvSpPr>
        <p:spPr>
          <a:xfrm>
            <a:off x="9688015" y="568822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cxnSp>
        <p:nvCxnSpPr>
          <p:cNvPr id="7" name="Connecteur droit avec flèche 6"/>
          <p:cNvCxnSpPr>
            <a:stCxn id="57" idx="3"/>
            <a:endCxn id="11" idx="2"/>
          </p:cNvCxnSpPr>
          <p:nvPr/>
        </p:nvCxnSpPr>
        <p:spPr>
          <a:xfrm flipV="1">
            <a:off x="3119537" y="5064322"/>
            <a:ext cx="214065" cy="288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60" idx="0"/>
            <a:endCxn id="20" idx="2"/>
          </p:cNvCxnSpPr>
          <p:nvPr/>
        </p:nvCxnSpPr>
        <p:spPr>
          <a:xfrm flipH="1" flipV="1">
            <a:off x="5913120" y="5057355"/>
            <a:ext cx="12503" cy="218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a:stCxn id="56" idx="1"/>
            <a:endCxn id="22" idx="2"/>
          </p:cNvCxnSpPr>
          <p:nvPr/>
        </p:nvCxnSpPr>
        <p:spPr>
          <a:xfrm flipH="1" flipV="1">
            <a:off x="8452997" y="5037529"/>
            <a:ext cx="52144" cy="25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35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a:t>
            </a:r>
            <a:r>
              <a:rPr lang="fr-FR" dirty="0" smtClean="0">
                <a:latin typeface="Arial" panose="020B0604020202020204" pitchFamily="34" charset="0"/>
                <a:cs typeface="Arial" panose="020B0604020202020204" pitchFamily="34" charset="0"/>
              </a:rPr>
              <a:t>(partie analogique),…</a:t>
            </a:r>
            <a:endParaRPr lang="fr-FR" dirty="0">
              <a:latin typeface="Arial" panose="020B0604020202020204" pitchFamily="34" charset="0"/>
              <a:cs typeface="Arial" panose="020B0604020202020204" pitchFamily="34" charset="0"/>
            </a:endParaRPr>
          </a:p>
          <a:p>
            <a:pPr algn="just"/>
            <a:endParaRPr lang="fr-FR" dirty="0" smtClean="0">
              <a:latin typeface="Arial" panose="020B0604020202020204" pitchFamily="34" charset="0"/>
              <a:cs typeface="Arial" panose="020B0604020202020204" pitchFamily="34" charset="0"/>
            </a:endParaRPr>
          </a:p>
          <a:p>
            <a:pPr algn="just"/>
            <a:r>
              <a:rPr lang="fr-FR" dirty="0" smtClean="0">
                <a:latin typeface="Arial" panose="020B0604020202020204" pitchFamily="34" charset="0"/>
                <a:cs typeface="Arial" panose="020B0604020202020204" pitchFamily="34" charset="0"/>
              </a:rPr>
              <a:t>Pixel dépendant.</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Partiellement corrigeable par une calibration de la caméra.</a:t>
            </a: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196" y="4550580"/>
            <a:ext cx="190949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a:t>
            </a:r>
          </a:p>
        </p:txBody>
      </p:sp>
      <mc:AlternateContent xmlns:mc="http://schemas.openxmlformats.org/markup-compatibility/2006" xmlns:a14="http://schemas.microsoft.com/office/drawing/2010/main">
        <mc:Choice Requires="a14">
          <p:sp>
            <p:nvSpPr>
              <p:cNvPr id="60" name="ZoneTexte 59"/>
              <p:cNvSpPr txBox="1"/>
              <p:nvPr/>
            </p:nvSpPr>
            <p:spPr>
              <a:xfrm>
                <a:off x="10531981" y="1827539"/>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31981" y="1827539"/>
                <a:ext cx="397032" cy="276999"/>
              </a:xfrm>
              <a:prstGeom prst="rect">
                <a:avLst/>
              </a:prstGeom>
              <a:blipFill>
                <a:blip r:embed="rId8"/>
                <a:stretch>
                  <a:fillRect b="-4444"/>
                </a:stretch>
              </a:blipFill>
            </p:spPr>
            <p:txBody>
              <a:bodyPr/>
              <a:lstStyle/>
              <a:p>
                <a:r>
                  <a:rPr lang="fr-FR">
                    <a:noFill/>
                  </a:rPr>
                  <a:t> </a:t>
                </a:r>
              </a:p>
            </p:txBody>
          </p:sp>
        </mc:Fallback>
      </mc:AlternateContent>
      <p:grpSp>
        <p:nvGrpSpPr>
          <p:cNvPr id="6" name="Groupe 5"/>
          <p:cNvGrpSpPr/>
          <p:nvPr/>
        </p:nvGrpSpPr>
        <p:grpSpPr>
          <a:xfrm>
            <a:off x="104503" y="984069"/>
            <a:ext cx="7248797" cy="5460274"/>
            <a:chOff x="104503" y="984069"/>
            <a:chExt cx="7248797" cy="5460274"/>
          </a:xfrm>
        </p:grpSpPr>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10"/>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3" name="ZoneTexte 122"/>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11"/>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25" name="ZoneTexte 124"/>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6" name="ZoneTexte 125"/>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4"/>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5"/>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9">
                <a:extLst>
                  <a:ext uri="{BEBA8EAE-BF5A-486C-A8C5-ECC9F3942E4B}">
                    <a14:imgProps xmlns:a14="http://schemas.microsoft.com/office/drawing/2010/main">
                      <a14:imgLayer r:embed="rId2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55" name="ZoneTexte 54"/>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2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2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057315" y="2338473"/>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057315" y="2338473"/>
                  <a:ext cx="354584" cy="246221"/>
                </a:xfrm>
                <a:prstGeom prst="rect">
                  <a:avLst/>
                </a:prstGeom>
                <a:blipFill>
                  <a:blip r:embed="rId24"/>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5" name="ZoneTexte 64"/>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5" name="ZoneTexte 64"/>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5"/>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6" name="ZoneTexte 65"/>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6" name="ZoneTexte 65"/>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6"/>
                  <a:stretch>
                    <a:fillRect b="-2500"/>
                  </a:stretch>
                </a:blipFill>
              </p:spPr>
              <p:txBody>
                <a:bodyPr/>
                <a:lstStyle/>
                <a:p>
                  <a:r>
                    <a:rPr lang="fr-FR">
                      <a:noFill/>
                    </a:rPr>
                    <a:t> </a:t>
                  </a:r>
                </a:p>
              </p:txBody>
            </p:sp>
          </mc:Fallback>
        </mc:AlternateContent>
      </p:grpSp>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8007" y="2092411"/>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8007" y="2092411"/>
                <a:ext cx="397480" cy="276999"/>
              </a:xfrm>
              <a:prstGeom prst="rect">
                <a:avLst/>
              </a:prstGeom>
              <a:blipFill>
                <a:blip r:embed="rId27"/>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p:cNvSpPr txBox="1"/>
              <p:nvPr/>
            </p:nvSpPr>
            <p:spPr>
              <a:xfrm>
                <a:off x="4538894" y="314054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538894" y="3140549"/>
                <a:ext cx="354584" cy="246221"/>
              </a:xfrm>
              <a:prstGeom prst="rect">
                <a:avLst/>
              </a:prstGeom>
              <a:blipFill>
                <a:blip r:embed="rId28"/>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3" name="ZoneTexte 82"/>
              <p:cNvSpPr txBox="1"/>
              <p:nvPr/>
            </p:nvSpPr>
            <p:spPr>
              <a:xfrm>
                <a:off x="6904709" y="3581374"/>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3" name="ZoneTexte 82"/>
              <p:cNvSpPr txBox="1">
                <a:spLocks noRot="1" noChangeAspect="1" noMove="1" noResize="1" noEditPoints="1" noAdjustHandles="1" noChangeArrowheads="1" noChangeShapeType="1" noTextEdit="1"/>
              </p:cNvSpPr>
              <p:nvPr/>
            </p:nvSpPr>
            <p:spPr>
              <a:xfrm>
                <a:off x="6904709" y="3581374"/>
                <a:ext cx="397480" cy="276999"/>
              </a:xfrm>
              <a:prstGeom prst="rect">
                <a:avLst/>
              </a:prstGeom>
              <a:blipFill>
                <a:blip r:embed="rId2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ZoneTexte 85"/>
              <p:cNvSpPr txBox="1"/>
              <p:nvPr/>
            </p:nvSpPr>
            <p:spPr>
              <a:xfrm>
                <a:off x="4564014" y="2434450"/>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6" name="ZoneTexte 85"/>
              <p:cNvSpPr txBox="1">
                <a:spLocks noRot="1" noChangeAspect="1" noMove="1" noResize="1" noEditPoints="1" noAdjustHandles="1" noChangeArrowheads="1" noChangeShapeType="1" noTextEdit="1"/>
              </p:cNvSpPr>
              <p:nvPr/>
            </p:nvSpPr>
            <p:spPr>
              <a:xfrm>
                <a:off x="4564014" y="2434450"/>
                <a:ext cx="397032" cy="276999"/>
              </a:xfrm>
              <a:prstGeom prst="rect">
                <a:avLst/>
              </a:prstGeom>
              <a:blipFill>
                <a:blip r:embed="rId3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p:cNvSpPr txBox="1"/>
              <p:nvPr/>
            </p:nvSpPr>
            <p:spPr>
              <a:xfrm>
                <a:off x="6560926" y="391971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8" name="ZoneTexte 87"/>
              <p:cNvSpPr txBox="1">
                <a:spLocks noRot="1" noChangeAspect="1" noMove="1" noResize="1" noEditPoints="1" noAdjustHandles="1" noChangeArrowheads="1" noChangeShapeType="1" noTextEdit="1"/>
              </p:cNvSpPr>
              <p:nvPr/>
            </p:nvSpPr>
            <p:spPr>
              <a:xfrm>
                <a:off x="6560926" y="3919714"/>
                <a:ext cx="397032" cy="276999"/>
              </a:xfrm>
              <a:prstGeom prst="rect">
                <a:avLst/>
              </a:prstGeom>
              <a:blipFill>
                <a:blip r:embed="rId31"/>
                <a:stretch>
                  <a:fillRect b="-4444"/>
                </a:stretch>
              </a:blipFill>
            </p:spPr>
            <p:txBody>
              <a:bodyPr/>
              <a:lstStyle/>
              <a:p>
                <a:r>
                  <a:rPr lang="fr-FR">
                    <a:noFill/>
                  </a:rPr>
                  <a:t> </a:t>
                </a:r>
              </a:p>
            </p:txBody>
          </p:sp>
        </mc:Fallback>
      </mc:AlternateContent>
    </p:spTree>
    <p:extLst>
      <p:ext uri="{BB962C8B-B14F-4D97-AF65-F5344CB8AC3E}">
        <p14:creationId xmlns:p14="http://schemas.microsoft.com/office/powerpoint/2010/main" val="890217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algn="just"/>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089" y="4522886"/>
            <a:ext cx="276870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smtClean="0">
                <a:latin typeface="Arial" panose="020B0604020202020204" pitchFamily="34" charset="0"/>
                <a:cs typeface="Arial" panose="020B0604020202020204" pitchFamily="34" charset="0"/>
              </a:rPr>
              <a:t>Photonique / éclairage</a:t>
            </a:r>
            <a:endParaRPr lang="fr-F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ZoneTexte 59"/>
              <p:cNvSpPr txBox="1"/>
              <p:nvPr/>
            </p:nvSpPr>
            <p:spPr>
              <a:xfrm>
                <a:off x="10527348" y="211394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27348" y="2113946"/>
                <a:ext cx="397032" cy="276999"/>
              </a:xfrm>
              <a:prstGeom prst="rect">
                <a:avLst/>
              </a:prstGeom>
              <a:blipFill>
                <a:blip r:embed="rId8"/>
                <a:stretch>
                  <a:fillRect b="-4444"/>
                </a:stretch>
              </a:blipFill>
            </p:spPr>
            <p:txBody>
              <a:bodyPr/>
              <a:lstStyle/>
              <a:p>
                <a:r>
                  <a:rPr lang="fr-FR">
                    <a:noFill/>
                  </a:rPr>
                  <a:t> </a:t>
                </a:r>
              </a:p>
            </p:txBody>
          </p:sp>
        </mc:Fallback>
      </mc:AlternateContent>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6900" y="2383873"/>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6900" y="2383873"/>
                <a:ext cx="397480" cy="276999"/>
              </a:xfrm>
              <a:prstGeom prst="rect">
                <a:avLst/>
              </a:prstGeom>
              <a:blipFill>
                <a:blip r:embed="rId9"/>
                <a:stretch>
                  <a:fillRect b="-4444"/>
                </a:stretch>
              </a:blipFill>
            </p:spPr>
            <p:txBody>
              <a:bodyPr/>
              <a:lstStyle/>
              <a:p>
                <a:r>
                  <a:rPr lang="fr-FR">
                    <a:noFill/>
                  </a:rPr>
                  <a:t> </a:t>
                </a:r>
              </a:p>
            </p:txBody>
          </p:sp>
        </mc:Fallback>
      </mc:AlternateContent>
      <p:sp>
        <p:nvSpPr>
          <p:cNvPr id="79" name="Rectangle 78"/>
          <p:cNvSpPr/>
          <p:nvPr/>
        </p:nvSpPr>
        <p:spPr>
          <a:xfrm>
            <a:off x="308040" y="3642180"/>
            <a:ext cx="1945378" cy="646331"/>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L’image retournée par la caméra avec l’obturateur </a:t>
            </a:r>
            <a:r>
              <a:rPr lang="fr-FR" sz="1200" dirty="0" smtClean="0">
                <a:latin typeface="Arial" panose="020B0604020202020204" pitchFamily="34" charset="0"/>
                <a:cs typeface="Arial" panose="020B0604020202020204" pitchFamily="34" charset="0"/>
              </a:rPr>
              <a:t>fermé. </a:t>
            </a:r>
            <a:r>
              <a:rPr lang="fr-FR" sz="1200" dirty="0">
                <a:latin typeface="Arial" panose="020B0604020202020204" pitchFamily="34" charset="0"/>
                <a:cs typeface="Arial" panose="020B0604020202020204" pitchFamily="34" charset="0"/>
              </a:rPr>
              <a:t>Image dans le noir</a:t>
            </a:r>
            <a:r>
              <a:rPr lang="fr-FR" sz="1200" dirty="0" smtClean="0">
                <a:latin typeface="Arial" panose="020B0604020202020204" pitchFamily="34" charset="0"/>
                <a:cs typeface="Arial" panose="020B0604020202020204" pitchFamily="34" charset="0"/>
              </a:rPr>
              <a:t>.</a:t>
            </a:r>
            <a:endParaRPr lang="fr-FR" sz="1200" dirty="0">
              <a:latin typeface="Arial" panose="020B0604020202020204" pitchFamily="34" charset="0"/>
              <a:cs typeface="Arial" panose="020B0604020202020204" pitchFamily="34" charset="0"/>
            </a:endParaRPr>
          </a:p>
        </p:txBody>
      </p:sp>
      <p:sp>
        <p:nvSpPr>
          <p:cNvPr id="86" name="Rectangle 85"/>
          <p:cNvSpPr/>
          <p:nvPr/>
        </p:nvSpPr>
        <p:spPr>
          <a:xfrm>
            <a:off x="476631" y="960934"/>
            <a:ext cx="1608197" cy="369332"/>
          </a:xfrm>
          <a:prstGeom prst="rect">
            <a:avLst/>
          </a:prstGeom>
        </p:spPr>
        <p:txBody>
          <a:bodyPr wrap="none">
            <a:spAutoFit/>
          </a:bodyPr>
          <a:lstStyle/>
          <a:p>
            <a:pPr algn="just"/>
            <a:r>
              <a:rPr lang="fr-FR" dirty="0">
                <a:latin typeface="Arial" panose="020B0604020202020204" pitchFamily="34" charset="0"/>
                <a:cs typeface="Arial" panose="020B0604020202020204" pitchFamily="34" charset="0"/>
              </a:rPr>
              <a:t>Bruit capteur. </a:t>
            </a:r>
          </a:p>
        </p:txBody>
      </p:sp>
      <p:pic>
        <p:nvPicPr>
          <p:cNvPr id="88" name="Picture 6" descr="https://upload.wikimedia.org/wikipedia/commons/4/42/Photon-nois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10" y="1427213"/>
            <a:ext cx="4630627" cy="3087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56779" y="1090945"/>
            <a:ext cx="186461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Bruit photonique</a:t>
            </a:r>
            <a:endParaRPr lang="fr-FR" dirty="0"/>
          </a:p>
        </p:txBody>
      </p:sp>
      <p:pic>
        <p:nvPicPr>
          <p:cNvPr id="3074" name="Picture 2" descr="https://upload.wikimedia.org/wikipedia/commons/7/71/Pink.noise.b.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996" y="4239364"/>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8/87/Highimgnois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996" y="1460277"/>
            <a:ext cx="1945378" cy="194537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341026" y="5596481"/>
            <a:ext cx="4244805" cy="584775"/>
            <a:chOff x="2341026" y="5596481"/>
            <a:chExt cx="4244805" cy="584775"/>
          </a:xfrm>
        </p:grpSpPr>
        <p:sp>
          <p:nvSpPr>
            <p:cNvPr id="6" name="Rectangle 5"/>
            <p:cNvSpPr/>
            <p:nvPr/>
          </p:nvSpPr>
          <p:spPr>
            <a:xfrm>
              <a:off x="2844101" y="5596481"/>
              <a:ext cx="3741730" cy="584775"/>
            </a:xfrm>
            <a:prstGeom prst="rect">
              <a:avLst/>
            </a:prstGeom>
          </p:spPr>
          <p:txBody>
            <a:bodyPr wrap="none">
              <a:spAutoFit/>
            </a:bodyPr>
            <a:lstStyle/>
            <a:p>
              <a:pPr algn="just"/>
              <a:r>
                <a:rPr lang="fr-FR" sz="1600" dirty="0" smtClean="0">
                  <a:latin typeface="Arial" panose="020B0604020202020204" pitchFamily="34" charset="0"/>
                  <a:cs typeface="Arial" panose="020B0604020202020204" pitchFamily="34" charset="0"/>
                </a:rPr>
                <a:t>Valeurs proches de 0</a:t>
              </a:r>
            </a:p>
            <a:p>
              <a:pPr algn="just"/>
              <a:r>
                <a:rPr lang="fr-FR" sz="1600" dirty="0" smtClean="0">
                  <a:latin typeface="Arial" panose="020B0604020202020204" pitchFamily="34" charset="0"/>
                  <a:cs typeface="Arial" panose="020B0604020202020204" pitchFamily="34" charset="0"/>
                </a:rPr>
                <a:t>Gain x100 pour les observées à l’écran</a:t>
              </a:r>
            </a:p>
          </p:txBody>
        </p:sp>
        <p:sp>
          <p:nvSpPr>
            <p:cNvPr id="11" name="Flèche droite 10"/>
            <p:cNvSpPr/>
            <p:nvPr/>
          </p:nvSpPr>
          <p:spPr>
            <a:xfrm flipH="1">
              <a:off x="2341026" y="5703943"/>
              <a:ext cx="474930" cy="276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8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e 159"/>
          <p:cNvGrpSpPr/>
          <p:nvPr/>
        </p:nvGrpSpPr>
        <p:grpSpPr>
          <a:xfrm>
            <a:off x="104503" y="984069"/>
            <a:ext cx="7248797" cy="5460274"/>
            <a:chOff x="104503" y="984069"/>
            <a:chExt cx="7248797" cy="5460274"/>
          </a:xfrm>
        </p:grpSpPr>
        <p:grpSp>
          <p:nvGrpSpPr>
            <p:cNvPr id="161" name="Groupe 160"/>
            <p:cNvGrpSpPr/>
            <p:nvPr/>
          </p:nvGrpSpPr>
          <p:grpSpPr>
            <a:xfrm>
              <a:off x="104503" y="984069"/>
              <a:ext cx="7248797" cy="5460274"/>
              <a:chOff x="104503" y="984069"/>
              <a:chExt cx="7248797" cy="5460274"/>
            </a:xfrm>
          </p:grpSpPr>
          <p:sp>
            <p:nvSpPr>
              <p:cNvPr id="168" name="Rectangle 167"/>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9"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e 169"/>
              <p:cNvGrpSpPr/>
              <p:nvPr/>
            </p:nvGrpSpPr>
            <p:grpSpPr>
              <a:xfrm rot="1087693">
                <a:off x="503356" y="1603766"/>
                <a:ext cx="999577" cy="1064367"/>
                <a:chOff x="519642" y="3568345"/>
                <a:chExt cx="999577" cy="1064367"/>
              </a:xfrm>
            </p:grpSpPr>
            <p:sp>
              <p:nvSpPr>
                <p:cNvPr id="204" name="Forme libre 203"/>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5" name="Forme libre 204"/>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orme libre 205"/>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171" name="Organigramme : Délai 170"/>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ZoneTexte 171"/>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173" name="ZoneTexte 172"/>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174" name="ZoneTexte 173"/>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175" name="Connecteur en arc 174"/>
              <p:cNvCxnSpPr>
                <a:stCxn id="169" idx="3"/>
                <a:endCxn id="202"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176" name="Connecteur en arc 175"/>
              <p:cNvCxnSpPr>
                <a:stCxn id="202" idx="3"/>
                <a:endCxn id="193"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7" name="ZoneTexte 176"/>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178" name="Groupe 177"/>
              <p:cNvGrpSpPr/>
              <p:nvPr/>
            </p:nvGrpSpPr>
            <p:grpSpPr>
              <a:xfrm>
                <a:off x="2690729" y="3084475"/>
                <a:ext cx="2361044" cy="1346259"/>
                <a:chOff x="2516218" y="3084475"/>
                <a:chExt cx="2361044" cy="1346259"/>
              </a:xfrm>
            </p:grpSpPr>
            <p:grpSp>
              <p:nvGrpSpPr>
                <p:cNvPr id="197" name="Groupe 196"/>
                <p:cNvGrpSpPr/>
                <p:nvPr/>
              </p:nvGrpSpPr>
              <p:grpSpPr>
                <a:xfrm>
                  <a:off x="2516218" y="3084475"/>
                  <a:ext cx="2361044" cy="1346259"/>
                  <a:chOff x="2516218" y="3084475"/>
                  <a:chExt cx="2361044" cy="1346259"/>
                </a:xfrm>
              </p:grpSpPr>
              <p:sp>
                <p:nvSpPr>
                  <p:cNvPr id="202" name="Organigramme : Opération manuelle 201"/>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ZoneTexte 202"/>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98" name="ZoneTexte 197"/>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9" name="ZoneTexte 198"/>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0" name="ZoneTexte 199"/>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ZoneTexte 200"/>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201" name="ZoneTexte 200"/>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79" name="ZoneTexte 178"/>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180" name="Groupe 179"/>
              <p:cNvGrpSpPr/>
              <p:nvPr/>
            </p:nvGrpSpPr>
            <p:grpSpPr>
              <a:xfrm>
                <a:off x="4145033" y="1229844"/>
                <a:ext cx="2489510" cy="2293970"/>
                <a:chOff x="3412669" y="1228036"/>
                <a:chExt cx="2489510" cy="2293970"/>
              </a:xfrm>
            </p:grpSpPr>
            <p:grpSp>
              <p:nvGrpSpPr>
                <p:cNvPr id="189" name="Groupe 188"/>
                <p:cNvGrpSpPr/>
                <p:nvPr/>
              </p:nvGrpSpPr>
              <p:grpSpPr>
                <a:xfrm>
                  <a:off x="4456102" y="1907761"/>
                  <a:ext cx="1350463" cy="1275430"/>
                  <a:chOff x="4514193" y="4249070"/>
                  <a:chExt cx="1350463" cy="1275430"/>
                </a:xfrm>
              </p:grpSpPr>
              <p:sp>
                <p:nvSpPr>
                  <p:cNvPr id="193" name="Demi-cadre 192"/>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94" name="Groupe 193"/>
                  <p:cNvGrpSpPr/>
                  <p:nvPr/>
                </p:nvGrpSpPr>
                <p:grpSpPr>
                  <a:xfrm>
                    <a:off x="4572002" y="4273324"/>
                    <a:ext cx="1222804" cy="1206726"/>
                    <a:chOff x="4572001" y="4273324"/>
                    <a:chExt cx="1714499" cy="1206726"/>
                  </a:xfrm>
                </p:grpSpPr>
                <p:cxnSp>
                  <p:nvCxnSpPr>
                    <p:cNvPr id="195" name="Connecteur droit 194"/>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90" name="ZoneTexte 189"/>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91" name="ZoneTexte 190"/>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92" name="ZoneTexte 191"/>
                <p:cNvSpPr txBox="1"/>
                <p:nvPr/>
              </p:nvSpPr>
              <p:spPr>
                <a:xfrm>
                  <a:off x="3775588" y="1228036"/>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181"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182" name="ZoneTexte 181"/>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183"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Connecteur en arc 183"/>
              <p:cNvCxnSpPr>
                <a:stCxn id="190" idx="3"/>
                <a:endCxn id="181"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185" name="Connecteur en arc 184"/>
              <p:cNvCxnSpPr>
                <a:endCxn id="1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186"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a:xfrm>
                <a:off x="3687736" y="4575606"/>
                <a:ext cx="1561068" cy="369332"/>
              </a:xfrm>
              <a:prstGeom prst="rect">
                <a:avLst/>
              </a:prstGeom>
            </p:spPr>
            <p:txBody>
              <a:bodyPr wrap="none">
                <a:spAutoFit/>
              </a:bodyPr>
              <a:lstStyle/>
              <a:p>
                <a:r>
                  <a:rPr lang="fr-FR" dirty="0"/>
                  <a:t>01010101110</a:t>
                </a:r>
              </a:p>
            </p:txBody>
          </p:sp>
          <p:sp>
            <p:nvSpPr>
              <p:cNvPr id="188" name="ZoneTexte 187"/>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162" name="ZoneTexte 161"/>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2" name="ZoneTexte 161"/>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1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3" name="ZoneTexte 162"/>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3" name="ZoneTexte 162"/>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1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4" name="ZoneTexte 163"/>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164" name="ZoneTexte 163"/>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5" name="ZoneTexte 164"/>
                <p:cNvSpPr txBox="1"/>
                <p:nvPr/>
              </p:nvSpPr>
              <p:spPr>
                <a:xfrm>
                  <a:off x="2421048" y="2977550"/>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5" name="ZoneTexte 164"/>
                <p:cNvSpPr txBox="1">
                  <a:spLocks noRot="1" noChangeAspect="1" noMove="1" noResize="1" noEditPoints="1" noAdjustHandles="1" noChangeArrowheads="1" noChangeShapeType="1" noTextEdit="1"/>
                </p:cNvSpPr>
                <p:nvPr/>
              </p:nvSpPr>
              <p:spPr>
                <a:xfrm>
                  <a:off x="2421048" y="2977550"/>
                  <a:ext cx="354584" cy="246221"/>
                </a:xfrm>
                <a:prstGeom prst="rect">
                  <a:avLst/>
                </a:prstGeom>
                <a:blipFill>
                  <a:blip r:embed="rId21"/>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6" name="ZoneTexte 165"/>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6" name="ZoneTexte 165"/>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2"/>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7" name="ZoneTexte 166"/>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7" name="ZoneTexte 166"/>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3"/>
                  <a:stretch>
                    <a:fillRect b="-2500"/>
                  </a:stretch>
                </a:blipFill>
              </p:spPr>
              <p:txBody>
                <a:bodyPr/>
                <a:lstStyle/>
                <a:p>
                  <a:r>
                    <a:rPr lang="fr-FR">
                      <a:noFill/>
                    </a:rPr>
                    <a:t> </a:t>
                  </a:r>
                </a:p>
              </p:txBody>
            </p:sp>
          </mc:Fallback>
        </mc:AlternateContent>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Gain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Gain (analogique)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983117" y="1577427"/>
            <a:ext cx="3956518" cy="477053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S’effectue avant la conversion Analogique / Numérique.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Permet d’arriver plus vite à la saturation avec moins de photons dans le but de </a:t>
            </a:r>
            <a:r>
              <a:rPr lang="fr-FR" sz="1600" dirty="0">
                <a:solidFill>
                  <a:schemeClr val="accent6">
                    <a:lumMod val="75000"/>
                  </a:schemeClr>
                </a:solidFill>
                <a:latin typeface="Arial" panose="020B0604020202020204" pitchFamily="34" charset="0"/>
                <a:cs typeface="Arial" panose="020B0604020202020204" pitchFamily="34" charset="0"/>
              </a:rPr>
              <a:t>mieux exploiter la dynamique</a:t>
            </a:r>
            <a:r>
              <a:rPr lang="fr-FR" sz="1600" dirty="0">
                <a:latin typeface="Arial" panose="020B0604020202020204" pitchFamily="34" charset="0"/>
                <a:cs typeface="Arial" panose="020B0604020202020204" pitchFamily="34" charset="0"/>
              </a:rPr>
              <a:t> du capteur.</a:t>
            </a:r>
          </a:p>
          <a:p>
            <a:pPr algn="just"/>
            <a:endParaRPr lang="fr-FR" sz="1600" dirty="0">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Attention</a:t>
            </a:r>
            <a:r>
              <a:rPr lang="fr-FR" sz="1600" dirty="0">
                <a:latin typeface="Arial" panose="020B0604020202020204" pitchFamily="34" charset="0"/>
                <a:cs typeface="Arial" panose="020B0604020202020204" pitchFamily="34" charset="0"/>
              </a:rPr>
              <a:t> cela augmente aussi le </a:t>
            </a:r>
            <a:r>
              <a:rPr lang="fr-FR" sz="1600" dirty="0">
                <a:solidFill>
                  <a:srgbClr val="FF0000"/>
                </a:solidFill>
                <a:latin typeface="Arial" panose="020B0604020202020204" pitchFamily="34" charset="0"/>
                <a:cs typeface="Arial" panose="020B0604020202020204" pitchFamily="34" charset="0"/>
              </a:rPr>
              <a:t>bruit</a:t>
            </a:r>
            <a:r>
              <a:rPr lang="fr-FR" sz="1600" dirty="0">
                <a:latin typeface="Arial" panose="020B0604020202020204" pitchFamily="34" charset="0"/>
                <a:cs typeface="Arial" panose="020B0604020202020204" pitchFamily="34" charset="0"/>
              </a:rPr>
              <a:t> de l’image.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Cas d’utilisation : </a:t>
            </a:r>
            <a:endParaRPr lang="fr-FR" sz="1600" dirty="0" smtClean="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 quand on ne peut pas augmenter le temps </a:t>
            </a:r>
            <a:r>
              <a:rPr lang="fr-FR" sz="1600" dirty="0" smtClean="0">
                <a:latin typeface="Arial" panose="020B0604020202020204" pitchFamily="34" charset="0"/>
                <a:cs typeface="Arial" panose="020B0604020202020204" pitchFamily="34" charset="0"/>
              </a:rPr>
              <a:t>d’intégration. (Par exemple, </a:t>
            </a:r>
            <a:r>
              <a:rPr lang="fr-FR" sz="1600" dirty="0">
                <a:latin typeface="Arial" panose="020B0604020202020204" pitchFamily="34" charset="0"/>
                <a:cs typeface="Arial" panose="020B0604020202020204" pitchFamily="34" charset="0"/>
              </a:rPr>
              <a:t>p</a:t>
            </a:r>
            <a:r>
              <a:rPr lang="fr-FR" sz="1600" dirty="0" smtClean="0">
                <a:latin typeface="Arial" panose="020B0604020202020204" pitchFamily="34" charset="0"/>
                <a:cs typeface="Arial" panose="020B0604020202020204" pitchFamily="34" charset="0"/>
              </a:rPr>
              <a:t>our de </a:t>
            </a:r>
            <a:r>
              <a:rPr lang="fr-FR" sz="1600" dirty="0">
                <a:latin typeface="Arial" panose="020B0604020202020204" pitchFamily="34" charset="0"/>
                <a:cs typeface="Arial" panose="020B0604020202020204" pitchFamily="34" charset="0"/>
              </a:rPr>
              <a:t>la vidéo </a:t>
            </a:r>
            <a:r>
              <a:rPr lang="fr-FR" sz="1600" dirty="0" smtClean="0">
                <a:latin typeface="Arial" panose="020B0604020202020204" pitchFamily="34" charset="0"/>
                <a:cs typeface="Arial" panose="020B0604020202020204" pitchFamily="34" charset="0"/>
              </a:rPr>
              <a:t>et </a:t>
            </a:r>
            <a:r>
              <a:rPr lang="fr-FR" sz="1600" dirty="0">
                <a:latin typeface="Arial" panose="020B0604020202020204" pitchFamily="34" charset="0"/>
                <a:cs typeface="Arial" panose="020B0604020202020204" pitchFamily="34" charset="0"/>
              </a:rPr>
              <a:t>éviter un flou de </a:t>
            </a:r>
            <a:r>
              <a:rPr lang="fr-FR" sz="1600" dirty="0" smtClean="0">
                <a:latin typeface="Arial" panose="020B0604020202020204" pitchFamily="34" charset="0"/>
                <a:cs typeface="Arial" panose="020B0604020202020204" pitchFamily="34" charset="0"/>
              </a:rPr>
              <a:t>mouvement. Pour respecter la cadence de production).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En cas d’éclairage trop faible.</a:t>
            </a:r>
          </a:p>
        </p:txBody>
      </p:sp>
      <p:pic>
        <p:nvPicPr>
          <p:cNvPr id="134" name="Picture 6" descr="Control Icon Vector Art, Icons, and Graphics for Free Downloa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351979" y="5895540"/>
            <a:ext cx="723655" cy="72365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11"/>
          <p:cNvCxnSpPr/>
          <p:nvPr/>
        </p:nvCxnSpPr>
        <p:spPr>
          <a:xfrm flipH="1">
            <a:off x="5249354" y="1940924"/>
            <a:ext cx="430732" cy="1199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5680086" y="1933823"/>
            <a:ext cx="4029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774913" y="2393327"/>
            <a:ext cx="782587" cy="369332"/>
          </a:xfrm>
          <a:prstGeom prst="rect">
            <a:avLst/>
          </a:prstGeom>
        </p:spPr>
        <p:txBody>
          <a:bodyPr wrap="none">
            <a:spAutoFit/>
          </a:bodyPr>
          <a:lstStyle/>
          <a:p>
            <a:r>
              <a:rPr lang="fr-FR" b="1" dirty="0">
                <a:solidFill>
                  <a:srgbClr val="FFC000"/>
                </a:solidFill>
                <a:latin typeface="Agency FB" panose="020B0503020202020204" pitchFamily="34" charset="0"/>
              </a:rPr>
              <a:t>Gain = 1</a:t>
            </a:r>
            <a:endParaRPr lang="fr-FR" b="1" dirty="0">
              <a:solidFill>
                <a:srgbClr val="FFC000"/>
              </a:solidFill>
            </a:endParaRPr>
          </a:p>
        </p:txBody>
      </p:sp>
      <p:sp>
        <p:nvSpPr>
          <p:cNvPr id="115" name="Rectangle 114"/>
          <p:cNvSpPr/>
          <p:nvPr/>
        </p:nvSpPr>
        <p:spPr>
          <a:xfrm>
            <a:off x="5366276" y="1599667"/>
            <a:ext cx="758541" cy="369332"/>
          </a:xfrm>
          <a:prstGeom prst="rect">
            <a:avLst/>
          </a:prstGeom>
        </p:spPr>
        <p:txBody>
          <a:bodyPr wrap="none">
            <a:spAutoFit/>
          </a:bodyPr>
          <a:lstStyle/>
          <a:p>
            <a:r>
              <a:rPr lang="fr-FR" b="1" dirty="0">
                <a:solidFill>
                  <a:srgbClr val="FF0000"/>
                </a:solidFill>
                <a:latin typeface="Agency FB" panose="020B0503020202020204" pitchFamily="34" charset="0"/>
              </a:rPr>
              <a:t>Gain &gt; 1</a:t>
            </a:r>
            <a:endParaRPr lang="fr-FR" b="1" dirty="0">
              <a:solidFill>
                <a:srgbClr val="FF0000"/>
              </a:solidFill>
            </a:endParaRPr>
          </a:p>
        </p:txBody>
      </p:sp>
      <p:cxnSp>
        <p:nvCxnSpPr>
          <p:cNvPr id="12" name="Connecteur en arc 11"/>
          <p:cNvCxnSpPr>
            <a:stCxn id="49" idx="1"/>
            <a:endCxn id="115" idx="0"/>
          </p:cNvCxnSpPr>
          <p:nvPr/>
        </p:nvCxnSpPr>
        <p:spPr>
          <a:xfrm rot="10800000" flipV="1">
            <a:off x="5745548" y="1272759"/>
            <a:ext cx="2746915" cy="32690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rot="16200000">
            <a:off x="6405465" y="2413990"/>
            <a:ext cx="1257716" cy="208477"/>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584578" y="1596615"/>
            <a:ext cx="933269" cy="276999"/>
          </a:xfrm>
          <a:prstGeom prst="rect">
            <a:avLst/>
          </a:prstGeom>
        </p:spPr>
        <p:txBody>
          <a:bodyPr wrap="none">
            <a:spAutoFit/>
          </a:bodyPr>
          <a:lstStyle/>
          <a:p>
            <a:r>
              <a:rPr lang="fr-FR" sz="1200" dirty="0" smtClean="0">
                <a:latin typeface="Arial" panose="020B0604020202020204" pitchFamily="34" charset="0"/>
                <a:cs typeface="Arial" panose="020B0604020202020204" pitchFamily="34" charset="0"/>
              </a:rPr>
              <a:t>dynamique</a:t>
            </a:r>
            <a:endParaRPr lang="fr-FR" sz="1200" dirty="0"/>
          </a:p>
        </p:txBody>
      </p:sp>
    </p:spTree>
    <p:extLst>
      <p:ext uri="{BB962C8B-B14F-4D97-AF65-F5344CB8AC3E}">
        <p14:creationId xmlns:p14="http://schemas.microsoft.com/office/powerpoint/2010/main" val="3941202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Mots clés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367950" y="90588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Résolution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360000" y="1311888"/>
            <a:ext cx="5205157"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nombre de photodiodes (pixels) de votre capteur. La capacité du capteur à voir les détails de la scène. </a:t>
            </a:r>
            <a:r>
              <a:rPr lang="fr-FR" u="sng" dirty="0" smtClean="0">
                <a:latin typeface="Arial" panose="020B0604020202020204" pitchFamily="34" charset="0"/>
                <a:cs typeface="Arial" panose="020B0604020202020204" pitchFamily="34" charset="0"/>
              </a:rPr>
              <a:t>Augmente </a:t>
            </a:r>
            <a:r>
              <a:rPr lang="fr-FR" u="sng" dirty="0">
                <a:latin typeface="Arial" panose="020B0604020202020204" pitchFamily="34" charset="0"/>
                <a:cs typeface="Arial" panose="020B0604020202020204" pitchFamily="34" charset="0"/>
              </a:rPr>
              <a:t>le temps de </a:t>
            </a:r>
            <a:r>
              <a:rPr lang="fr-FR" u="sng" dirty="0" smtClean="0">
                <a:latin typeface="Arial" panose="020B0604020202020204" pitchFamily="34" charset="0"/>
                <a:cs typeface="Arial" panose="020B0604020202020204" pitchFamily="34" charset="0"/>
              </a:rPr>
              <a:t>traitement, le transfert </a:t>
            </a:r>
            <a:r>
              <a:rPr lang="fr-FR" u="sng" dirty="0">
                <a:latin typeface="Arial" panose="020B0604020202020204" pitchFamily="34" charset="0"/>
                <a:cs typeface="Arial" panose="020B0604020202020204" pitchFamily="34" charset="0"/>
              </a:rPr>
              <a:t>et </a:t>
            </a:r>
            <a:r>
              <a:rPr lang="fr-FR" u="sng" dirty="0" smtClean="0">
                <a:latin typeface="Arial" panose="020B0604020202020204" pitchFamily="34" charset="0"/>
                <a:cs typeface="Arial" panose="020B0604020202020204" pitchFamily="34" charset="0"/>
              </a:rPr>
              <a:t>le stockage </a:t>
            </a:r>
            <a:r>
              <a:rPr lang="fr-FR" u="sng" dirty="0">
                <a:latin typeface="Arial" panose="020B0604020202020204" pitchFamily="34" charset="0"/>
                <a:cs typeface="Arial" panose="020B0604020202020204" pitchFamily="34" charset="0"/>
              </a:rPr>
              <a:t>de l’image.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7790" y="8573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9734708" y="529837"/>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p:cNvSpPr txBox="1"/>
          <p:nvPr/>
        </p:nvSpPr>
        <p:spPr>
          <a:xfrm>
            <a:off x="374392" y="2602906"/>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Nombre d’images par seconde</a:t>
            </a:r>
          </a:p>
          <a:p>
            <a:r>
              <a:rPr lang="fr-FR" sz="2400" i="1" dirty="0">
                <a:solidFill>
                  <a:schemeClr val="accent1"/>
                </a:solidFill>
                <a:latin typeface="Agency FB" panose="020B0503020202020204" pitchFamily="34" charset="0"/>
              </a:rPr>
              <a:t>Frames per second  (</a:t>
            </a:r>
            <a:r>
              <a:rPr lang="fr-FR" sz="2400" i="1" dirty="0" err="1">
                <a:solidFill>
                  <a:schemeClr val="accent1"/>
                </a:solidFill>
                <a:latin typeface="Agency FB" panose="020B0503020202020204" pitchFamily="34" charset="0"/>
              </a:rPr>
              <a:t>fps</a:t>
            </a:r>
            <a:r>
              <a:rPr lang="fr-FR" sz="2400" i="1" dirty="0">
                <a:solidFill>
                  <a:schemeClr val="accent1"/>
                </a:solidFill>
                <a:latin typeface="Agency FB" panose="020B0503020202020204" pitchFamily="34" charset="0"/>
              </a:rPr>
              <a:t>)</a:t>
            </a:r>
          </a:p>
        </p:txBody>
      </p:sp>
      <p:sp>
        <p:nvSpPr>
          <p:cNvPr id="62" name="ZoneTexte 61"/>
          <p:cNvSpPr txBox="1"/>
          <p:nvPr/>
        </p:nvSpPr>
        <p:spPr>
          <a:xfrm>
            <a:off x="374392" y="3363786"/>
            <a:ext cx="5172596"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nombre d’image que peut fournir la caméra en 1 </a:t>
            </a:r>
            <a:r>
              <a:rPr lang="fr-FR" dirty="0" smtClean="0">
                <a:latin typeface="Arial" panose="020B0604020202020204" pitchFamily="34" charset="0"/>
                <a:cs typeface="Arial" panose="020B0604020202020204" pitchFamily="34" charset="0"/>
              </a:rPr>
              <a:t>seconde.</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cela diminue avec la résolution du capteur. Plus l’image est grande plus le capteur met du temps à transférer l’image.</a:t>
            </a:r>
          </a:p>
        </p:txBody>
      </p:sp>
      <p:sp>
        <p:nvSpPr>
          <p:cNvPr id="65" name="ZoneTexte 64"/>
          <p:cNvSpPr txBox="1"/>
          <p:nvPr/>
        </p:nvSpPr>
        <p:spPr>
          <a:xfrm>
            <a:off x="367951" y="4894642"/>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Obturation</a:t>
            </a:r>
          </a:p>
          <a:p>
            <a:r>
              <a:rPr lang="fr-FR" sz="2400" i="1"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66" name="ZoneTexte 65"/>
          <p:cNvSpPr txBox="1"/>
          <p:nvPr/>
        </p:nvSpPr>
        <p:spPr>
          <a:xfrm>
            <a:off x="367950" y="5693521"/>
            <a:ext cx="4545956"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Mécanisme (automatique ou manuel) permettant l’arrivée des photons sur capteur. </a:t>
            </a:r>
          </a:p>
        </p:txBody>
      </p:sp>
      <p:sp>
        <p:nvSpPr>
          <p:cNvPr id="71" name="ZoneTexte 70"/>
          <p:cNvSpPr txBox="1"/>
          <p:nvPr/>
        </p:nvSpPr>
        <p:spPr>
          <a:xfrm>
            <a:off x="6283489" y="987622"/>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Rolling </a:t>
            </a:r>
            <a:r>
              <a:rPr lang="fr-FR" sz="2400" dirty="0" err="1">
                <a:solidFill>
                  <a:schemeClr val="accent1"/>
                </a:solidFill>
                <a:latin typeface="Agency FB" panose="020B0503020202020204" pitchFamily="34" charset="0"/>
              </a:rPr>
              <a:t>shutter</a:t>
            </a:r>
            <a:r>
              <a:rPr lang="fr-FR" sz="2400" dirty="0">
                <a:solidFill>
                  <a:schemeClr val="accent1"/>
                </a:solidFill>
                <a:latin typeface="Agency FB" panose="020B0503020202020204" pitchFamily="34" charset="0"/>
              </a:rPr>
              <a:t> / Global </a:t>
            </a:r>
            <a:r>
              <a:rPr lang="fr-FR" sz="2400"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79" name="ZoneTexte 78"/>
          <p:cNvSpPr txBox="1"/>
          <p:nvPr/>
        </p:nvSpPr>
        <p:spPr>
          <a:xfrm>
            <a:off x="6260512" y="1782892"/>
            <a:ext cx="5546678"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façon dont les valeurs des pixels sont </a:t>
            </a:r>
            <a:r>
              <a:rPr lang="fr-FR" dirty="0" smtClean="0">
                <a:latin typeface="Arial" panose="020B0604020202020204" pitchFamily="34" charset="0"/>
                <a:cs typeface="Arial" panose="020B0604020202020204" pitchFamily="34" charset="0"/>
              </a:rPr>
              <a:t>collectées </a:t>
            </a:r>
            <a:r>
              <a:rPr lang="fr-FR" dirty="0">
                <a:latin typeface="Arial" panose="020B0604020202020204" pitchFamily="34" charset="0"/>
                <a:cs typeface="Arial" panose="020B0604020202020204" pitchFamily="34" charset="0"/>
              </a:rPr>
              <a:t>par le système électronique au niveau du capteur.</a:t>
            </a:r>
          </a:p>
        </p:txBody>
      </p:sp>
      <p:pic>
        <p:nvPicPr>
          <p:cNvPr id="5122" name="Picture 2" descr="Rolling Shutter vs Global Shutter sCMOS Camera Mode- Oxford Instr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210" y="2569914"/>
            <a:ext cx="2432510" cy="10859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1132" y="3775516"/>
            <a:ext cx="2192648" cy="1908844"/>
          </a:xfrm>
          <a:prstGeom prst="rect">
            <a:avLst/>
          </a:prstGeom>
        </p:spPr>
      </p:pic>
      <p:sp>
        <p:nvSpPr>
          <p:cNvPr id="10" name="Rectangle 9"/>
          <p:cNvSpPr/>
          <p:nvPr/>
        </p:nvSpPr>
        <p:spPr>
          <a:xfrm>
            <a:off x="6376210" y="5738319"/>
            <a:ext cx="4209251"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Attention aux objets en mouvement avec le Rolling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a:t>
            </a:r>
            <a:endParaRPr lang="fr-FR" dirty="0"/>
          </a:p>
        </p:txBody>
      </p:sp>
      <p:pic>
        <p:nvPicPr>
          <p:cNvPr id="81" name="Picture 4" descr="Attention - Icônes panneaux gratuit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0327418" y="5749482"/>
            <a:ext cx="516086" cy="5160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de l'hélice d'un avion avec l'effet rolling shutter à côté d'une même image sans l'eff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1330" y="2569914"/>
            <a:ext cx="2343409" cy="10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10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Précision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3430316"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Précision (ou résolution spatiale)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7983117" y="1577427"/>
                <a:ext cx="4025118" cy="3293209"/>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C’est la distance observée dans la scène par 1 pixel dans une direction donnée (horizontale ou verticale).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Unité métrique : m, mm, µm, etc…</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La précision est à définir en fonction du plus petit objet à détecter.</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Afin d’éviter des problèmes de sous-échantillonnage un facteur de sécurité </a:t>
                </a:r>
                <a14:m>
                  <m:oMath xmlns:m="http://schemas.openxmlformats.org/officeDocument/2006/math">
                    <m:sSub>
                      <m:sSubPr>
                        <m:ctrlPr>
                          <a:rPr lang="fr-FR" sz="1600" b="0" i="1" smtClean="0">
                            <a:latin typeface="Cambria Math" panose="02040503050406030204" pitchFamily="18" charset="0"/>
                            <a:cs typeface="Arial" panose="020B0604020202020204" pitchFamily="34" charset="0"/>
                          </a:rPr>
                        </m:ctrlPr>
                      </m:sSubPr>
                      <m:e>
                        <m:r>
                          <a:rPr lang="fr-FR" sz="1600" b="0" i="1" smtClean="0">
                            <a:latin typeface="Cambria Math" panose="02040503050406030204" pitchFamily="18" charset="0"/>
                            <a:cs typeface="Arial" panose="020B0604020202020204" pitchFamily="34" charset="0"/>
                          </a:rPr>
                          <m:t>𝐶</m:t>
                        </m:r>
                      </m:e>
                      <m:sub>
                        <m:r>
                          <a:rPr lang="fr-FR" sz="1600" b="0" i="1" smtClean="0">
                            <a:latin typeface="Cambria Math" panose="02040503050406030204" pitchFamily="18" charset="0"/>
                            <a:cs typeface="Arial" panose="020B0604020202020204" pitchFamily="34" charset="0"/>
                          </a:rPr>
                          <m:t>𝑠𝑒𝑐</m:t>
                        </m:r>
                      </m:sub>
                    </m:sSub>
                  </m:oMath>
                </a14:m>
                <a:r>
                  <a:rPr lang="fr-FR" sz="1600" dirty="0">
                    <a:latin typeface="Arial" panose="020B0604020202020204" pitchFamily="34" charset="0"/>
                    <a:cs typeface="Arial" panose="020B0604020202020204" pitchFamily="34" charset="0"/>
                  </a:rPr>
                  <a:t> est utilisé (idéalement </a:t>
                </a:r>
                <a:r>
                  <a:rPr lang="fr-FR" sz="1600" dirty="0" smtClean="0">
                    <a:latin typeface="Arial" panose="020B0604020202020204" pitchFamily="34" charset="0"/>
                    <a:cs typeface="Arial" panose="020B0604020202020204" pitchFamily="34" charset="0"/>
                  </a:rPr>
                  <a:t>au moins x2 </a:t>
                </a:r>
                <a:r>
                  <a:rPr lang="fr-FR" sz="1600" dirty="0">
                    <a:latin typeface="Arial" panose="020B0604020202020204" pitchFamily="34" charset="0"/>
                    <a:cs typeface="Arial" panose="020B0604020202020204" pitchFamily="34" charset="0"/>
                  </a:rPr>
                  <a:t>d’après le théorème de Shannon).</a:t>
                </a:r>
              </a:p>
            </p:txBody>
          </p:sp>
        </mc:Choice>
        <mc:Fallback xmlns="">
          <p:sp>
            <p:nvSpPr>
              <p:cNvPr id="3" name="ZoneTexte 2"/>
              <p:cNvSpPr txBox="1">
                <a:spLocks noRot="1" noChangeAspect="1" noMove="1" noResize="1" noEditPoints="1" noAdjustHandles="1" noChangeArrowheads="1" noChangeShapeType="1" noTextEdit="1"/>
              </p:cNvSpPr>
              <p:nvPr/>
            </p:nvSpPr>
            <p:spPr>
              <a:xfrm>
                <a:off x="7983117" y="1577427"/>
                <a:ext cx="4025118" cy="3293209"/>
              </a:xfrm>
              <a:prstGeom prst="rect">
                <a:avLst/>
              </a:prstGeom>
              <a:blipFill>
                <a:blip r:embed="rId4"/>
                <a:stretch>
                  <a:fillRect l="-909" t="-556" r="-758" b="-1481"/>
                </a:stretch>
              </a:blipFill>
            </p:spPr>
            <p:txBody>
              <a:bodyPr/>
              <a:lstStyle/>
              <a:p>
                <a:r>
                  <a:rPr lang="fr-FR">
                    <a:noFill/>
                  </a:rPr>
                  <a:t> </a:t>
                </a:r>
              </a:p>
            </p:txBody>
          </p:sp>
        </mc:Fallback>
      </mc:AlternateContent>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1894" y="4870636"/>
            <a:ext cx="723655" cy="7236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p:cNvGrpSpPr/>
          <p:nvPr/>
        </p:nvGrpSpPr>
        <p:grpSpPr>
          <a:xfrm>
            <a:off x="-33614" y="3591068"/>
            <a:ext cx="7552580" cy="2861170"/>
            <a:chOff x="-108950" y="2965853"/>
            <a:chExt cx="7552580" cy="2861170"/>
          </a:xfrm>
        </p:grpSpPr>
        <p:sp>
          <p:nvSpPr>
            <p:cNvPr id="17" name="ZoneTexte 16"/>
            <p:cNvSpPr txBox="1"/>
            <p:nvPr/>
          </p:nvSpPr>
          <p:spPr>
            <a:xfrm>
              <a:off x="-108950" y="2965853"/>
              <a:ext cx="1315694"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Plus petit élément à observer</a:t>
              </a:r>
              <a:endParaRPr lang="fr-FR" sz="14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408841" y="3833236"/>
              <a:ext cx="324128" cy="369332"/>
            </a:xfrm>
            <a:prstGeom prst="rect">
              <a:avLst/>
            </a:prstGeom>
          </p:spPr>
          <p:txBody>
            <a:bodyPr wrap="none">
              <a:spAutoFit/>
            </a:bodyPr>
            <a:lstStyle/>
            <a:p>
              <a:r>
                <a:rPr lang="fr-FR" dirty="0">
                  <a:solidFill>
                    <a:schemeClr val="tx2">
                      <a:lumMod val="60000"/>
                      <a:lumOff val="40000"/>
                    </a:schemeClr>
                  </a:solidFill>
                </a:rPr>
                <a:t>∂</a:t>
              </a:r>
            </a:p>
          </p:txBody>
        </p:sp>
        <p:sp>
          <p:nvSpPr>
            <p:cNvPr id="77" name="ZoneTexte 76"/>
            <p:cNvSpPr txBox="1"/>
            <p:nvPr/>
          </p:nvSpPr>
          <p:spPr>
            <a:xfrm>
              <a:off x="955147" y="5088359"/>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idéal</a:t>
              </a:r>
            </a:p>
            <a:p>
              <a:pPr algn="ctr"/>
              <a:r>
                <a:rPr lang="fr-FR" sz="1400" i="1" dirty="0">
                  <a:latin typeface="Arial" panose="020B0604020202020204" pitchFamily="34" charset="0"/>
                  <a:cs typeface="Arial" panose="020B0604020202020204" pitchFamily="34" charset="0"/>
                </a:rPr>
                <a:t>(coup de chance)</a:t>
              </a:r>
            </a:p>
            <a:p>
              <a:pPr algn="ctr"/>
              <a:endParaRPr lang="fr-FR" sz="1400" dirty="0">
                <a:latin typeface="Arial" panose="020B0604020202020204" pitchFamily="34" charset="0"/>
                <a:cs typeface="Arial" panose="020B0604020202020204" pitchFamily="34" charset="0"/>
              </a:endParaRPr>
            </a:p>
          </p:txBody>
        </p:sp>
        <p:sp>
          <p:nvSpPr>
            <p:cNvPr id="80" name="ZoneTexte 79"/>
            <p:cNvSpPr txBox="1"/>
            <p:nvPr/>
          </p:nvSpPr>
          <p:spPr>
            <a:xfrm>
              <a:off x="2954355" y="5014991"/>
              <a:ext cx="244056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réel</a:t>
              </a:r>
            </a:p>
            <a:p>
              <a:pPr algn="ctr"/>
              <a:endParaRPr lang="fr-FR" sz="1400" dirty="0">
                <a:latin typeface="Arial" panose="020B0604020202020204" pitchFamily="34" charset="0"/>
                <a:cs typeface="Arial" panose="020B0604020202020204" pitchFamily="34" charset="0"/>
              </a:endParaRPr>
            </a:p>
          </p:txBody>
        </p:sp>
        <p:sp>
          <p:nvSpPr>
            <p:cNvPr id="84" name="ZoneTexte 83"/>
            <p:cNvSpPr txBox="1"/>
            <p:nvPr/>
          </p:nvSpPr>
          <p:spPr>
            <a:xfrm>
              <a:off x="5003070" y="5060212"/>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sécurisé.</a:t>
              </a:r>
            </a:p>
            <a:p>
              <a:pPr algn="ctr"/>
              <a:r>
                <a:rPr lang="fr-FR" sz="1400" dirty="0">
                  <a:latin typeface="Arial" panose="020B0604020202020204" pitchFamily="34" charset="0"/>
                  <a:cs typeface="Arial" panose="020B0604020202020204" pitchFamily="34" charset="0"/>
                </a:rPr>
                <a:t>Théorème de Shannon</a:t>
              </a:r>
            </a:p>
            <a:p>
              <a:pPr algn="ctr"/>
              <a:endParaRPr lang="fr-FR" sz="1400" dirty="0">
                <a:latin typeface="Arial" panose="020B0604020202020204" pitchFamily="34" charset="0"/>
                <a:cs typeface="Arial" panose="020B0604020202020204" pitchFamily="34" charset="0"/>
              </a:endParaRPr>
            </a:p>
          </p:txBody>
        </p:sp>
        <p:pic>
          <p:nvPicPr>
            <p:cNvPr id="24" name="Image 2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97587" y="3833236"/>
              <a:ext cx="653085" cy="1109542"/>
            </a:xfrm>
            <a:prstGeom prst="rect">
              <a:avLst/>
            </a:prstGeom>
          </p:spPr>
        </p:pic>
        <p:pic>
          <p:nvPicPr>
            <p:cNvPr id="25" name="Image 24"/>
            <p:cNvPicPr>
              <a:picLocks noChangeAspect="1"/>
            </p:cNvPicPr>
            <p:nvPr/>
          </p:nvPicPr>
          <p:blipFill rotWithShape="1">
            <a:blip r:embed="rId8"/>
            <a:srcRect l="8433" t="9179" r="11672" b="9082"/>
            <a:stretch/>
          </p:blipFill>
          <p:spPr>
            <a:xfrm>
              <a:off x="1483119" y="3437901"/>
              <a:ext cx="1415333" cy="1455089"/>
            </a:xfrm>
            <a:prstGeom prst="rect">
              <a:avLst/>
            </a:prstGeom>
          </p:spPr>
        </p:pic>
        <p:pic>
          <p:nvPicPr>
            <p:cNvPr id="27" name="Image 26"/>
            <p:cNvPicPr>
              <a:picLocks noChangeAspect="1"/>
            </p:cNvPicPr>
            <p:nvPr/>
          </p:nvPicPr>
          <p:blipFill rotWithShape="1">
            <a:blip r:embed="rId9"/>
            <a:srcRect l="7316" t="9886" r="9364" b="11647"/>
            <a:stretch/>
          </p:blipFill>
          <p:spPr>
            <a:xfrm>
              <a:off x="3415286" y="3453803"/>
              <a:ext cx="1518699" cy="1423285"/>
            </a:xfrm>
            <a:prstGeom prst="rect">
              <a:avLst/>
            </a:prstGeom>
          </p:spPr>
        </p:pic>
        <p:pic>
          <p:nvPicPr>
            <p:cNvPr id="28" name="Image 27"/>
            <p:cNvPicPr>
              <a:picLocks noChangeAspect="1"/>
            </p:cNvPicPr>
            <p:nvPr/>
          </p:nvPicPr>
          <p:blipFill rotWithShape="1">
            <a:blip r:embed="rId10"/>
            <a:srcRect l="5951" t="6032" r="2881" b="6882"/>
            <a:stretch/>
          </p:blipFill>
          <p:spPr>
            <a:xfrm>
              <a:off x="5419015" y="3398145"/>
              <a:ext cx="1655750" cy="1566407"/>
            </a:xfrm>
            <a:prstGeom prst="rect">
              <a:avLst/>
            </a:prstGeom>
          </p:spPr>
        </p:pic>
      </p:grpSp>
      <p:pic>
        <p:nvPicPr>
          <p:cNvPr id="29" name="Image 28"/>
          <p:cNvPicPr>
            <a:picLocks noChangeAspect="1"/>
          </p:cNvPicPr>
          <p:nvPr/>
        </p:nvPicPr>
        <p:blipFill rotWithShape="1">
          <a:blip r:embed="rId11"/>
          <a:srcRect l="4783" t="8188" r="6165" b="6070"/>
          <a:stretch/>
        </p:blipFill>
        <p:spPr>
          <a:xfrm>
            <a:off x="1566407" y="1065475"/>
            <a:ext cx="2496710" cy="2417196"/>
          </a:xfrm>
          <a:prstGeom prst="rect">
            <a:avLst/>
          </a:prstGeom>
        </p:spPr>
      </p:pic>
      <p:pic>
        <p:nvPicPr>
          <p:cNvPr id="4102" name="Picture 6" descr="Images de Arbre Dessin – Téléchargement gratuit sur Freepik"/>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0" b="99327" l="0" r="99042"/>
                    </a14:imgEffect>
                  </a14:imgLayer>
                </a14:imgProps>
              </a:ext>
              <a:ext uri="{28A0092B-C50C-407E-A947-70E740481C1C}">
                <a14:useLocalDpi xmlns:a14="http://schemas.microsoft.com/office/drawing/2010/main" val="0"/>
              </a:ext>
            </a:extLst>
          </a:blip>
          <a:srcRect/>
          <a:stretch>
            <a:fillRect/>
          </a:stretch>
        </p:blipFill>
        <p:spPr bwMode="auto">
          <a:xfrm>
            <a:off x="1969846" y="1392729"/>
            <a:ext cx="602724" cy="5719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p:nvPr/>
        </p:nvCxnSpPr>
        <p:spPr>
          <a:xfrm flipH="1">
            <a:off x="2628643" y="1660964"/>
            <a:ext cx="15245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20445" y="889707"/>
            <a:ext cx="3491762" cy="95410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Précision </a:t>
            </a:r>
            <a:r>
              <a:rPr lang="fr-FR" sz="1400" dirty="0" smtClean="0">
                <a:latin typeface="Arial" panose="020B0604020202020204" pitchFamily="34" charset="0"/>
                <a:cs typeface="Arial" panose="020B0604020202020204" pitchFamily="34" charset="0"/>
              </a:rPr>
              <a:t>horizontale </a:t>
            </a:r>
            <a:r>
              <a:rPr lang="fr-FR" sz="1400" dirty="0">
                <a:latin typeface="Arial" panose="020B0604020202020204" pitchFamily="34" charset="0"/>
                <a:cs typeface="Arial" panose="020B0604020202020204" pitchFamily="34" charset="0"/>
              </a:rPr>
              <a:t>=  largeur de l’arbre</a:t>
            </a:r>
          </a:p>
          <a:p>
            <a:r>
              <a:rPr lang="fr-FR" sz="1400" dirty="0">
                <a:latin typeface="Arial" panose="020B0604020202020204" pitchFamily="34" charset="0"/>
                <a:cs typeface="Arial" panose="020B0604020202020204" pitchFamily="34" charset="0"/>
              </a:rPr>
              <a:t>Précision verticale = hauteur de l’arbre</a:t>
            </a:r>
          </a:p>
          <a:p>
            <a:r>
              <a:rPr lang="fr-FR" sz="1400" dirty="0">
                <a:latin typeface="Arial" panose="020B0604020202020204" pitchFamily="34" charset="0"/>
                <a:cs typeface="Arial" panose="020B0604020202020204" pitchFamily="34" charset="0"/>
              </a:rPr>
              <a:t>Ordre de grandeur : le mètre </a:t>
            </a:r>
          </a:p>
          <a:p>
            <a:r>
              <a:rPr lang="fr-FR" sz="1400" dirty="0">
                <a:latin typeface="Arial" panose="020B0604020202020204" pitchFamily="34" charset="0"/>
                <a:cs typeface="Arial" panose="020B0604020202020204" pitchFamily="34" charset="0"/>
              </a:rPr>
              <a:t>(ex: Télédétection / Image satellite) </a:t>
            </a:r>
            <a:endParaRPr lang="fr-FR" sz="1400" dirty="0"/>
          </a:p>
        </p:txBody>
      </p:sp>
      <p:pic>
        <p:nvPicPr>
          <p:cNvPr id="114" name="Picture 8" descr="Carte sim - Icônes électronique gratuit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2570" y="1981908"/>
            <a:ext cx="551424" cy="551424"/>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p:cNvCxnSpPr>
            <a:stCxn id="38" idx="1"/>
            <a:endCxn id="114" idx="3"/>
          </p:cNvCxnSpPr>
          <p:nvPr/>
        </p:nvCxnSpPr>
        <p:spPr>
          <a:xfrm flipH="1">
            <a:off x="3123994" y="2211690"/>
            <a:ext cx="1279541" cy="45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03535" y="205780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cm</a:t>
            </a:r>
          </a:p>
        </p:txBody>
      </p:sp>
      <p:pic>
        <p:nvPicPr>
          <p:cNvPr id="124" name="Picture 8" descr="Carte sim - Icônes électronique gratuites"/>
          <p:cNvPicPr>
            <a:picLocks noChangeAspect="1" noChangeArrowheads="1"/>
          </p:cNvPicPr>
          <p:nvPr/>
        </p:nvPicPr>
        <p:blipFill rotWithShape="1">
          <a:blip r:embed="rId14">
            <a:extLst>
              <a:ext uri="{28A0092B-C50C-407E-A947-70E740481C1C}">
                <a14:useLocalDpi xmlns:a14="http://schemas.microsoft.com/office/drawing/2010/main" val="0"/>
              </a:ext>
            </a:extLst>
          </a:blip>
          <a:srcRect l="28118" t="50407" r="28780" b="13344"/>
          <a:stretch/>
        </p:blipFill>
        <p:spPr bwMode="auto">
          <a:xfrm>
            <a:off x="3136106" y="2598500"/>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4755995" y="2646334"/>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mm</a:t>
            </a:r>
          </a:p>
        </p:txBody>
      </p:sp>
      <p:cxnSp>
        <p:nvCxnSpPr>
          <p:cNvPr id="127" name="Connecteur droit avec flèche 126"/>
          <p:cNvCxnSpPr>
            <a:stCxn id="126" idx="1"/>
            <a:endCxn id="124" idx="3"/>
          </p:cNvCxnSpPr>
          <p:nvPr/>
        </p:nvCxnSpPr>
        <p:spPr>
          <a:xfrm flipH="1">
            <a:off x="3645693" y="2800223"/>
            <a:ext cx="1110302" cy="12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5252556" y="307041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Etc…</a:t>
            </a:r>
          </a:p>
        </p:txBody>
      </p:sp>
      <mc:AlternateContent xmlns:mc="http://schemas.openxmlformats.org/markup-compatibility/2006" xmlns:a14="http://schemas.microsoft.com/office/drawing/2010/main">
        <mc:Choice Requires="a14">
          <p:sp>
            <p:nvSpPr>
              <p:cNvPr id="53" name="Rectangle 52"/>
              <p:cNvSpPr/>
              <p:nvPr/>
            </p:nvSpPr>
            <p:spPr>
              <a:xfrm>
                <a:off x="8308200" y="4968291"/>
                <a:ext cx="2007793" cy="671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r>
                        <a:rPr lang="fr-FR" i="1">
                          <a:latin typeface="Cambria Math" panose="02040503050406030204" pitchFamily="18" charset="0"/>
                          <a:cs typeface="Arial" panose="020B0604020202020204" pitchFamily="34" charset="0"/>
                        </a:rPr>
                        <m:t>=</m:t>
                      </m:r>
                      <m:f>
                        <m:fPr>
                          <m:ctrlPr>
                            <a:rPr lang="fr-FR" i="1" dirty="0">
                              <a:latin typeface="Cambria Math" panose="02040503050406030204" pitchFamily="18" charset="0"/>
                              <a:cs typeface="Arial" panose="020B0604020202020204" pitchFamily="34" charset="0"/>
                            </a:rPr>
                          </m:ctrlPr>
                        </m:fPr>
                        <m:num>
                          <m:r>
                            <m:rPr>
                              <m:nor/>
                            </m:rPr>
                            <a:rPr lang="fr-FR" b="1" dirty="0">
                              <a:latin typeface="Arial" panose="020B0604020202020204" pitchFamily="34" charset="0"/>
                              <a:cs typeface="Arial" panose="020B0604020202020204" pitchFamily="34" charset="0"/>
                            </a:rPr>
                            <m:t>∂</m:t>
                          </m:r>
                        </m:num>
                        <m:den>
                          <m:sSub>
                            <m:sSubPr>
                              <m:ctrlPr>
                                <a:rPr lang="fr-FR" i="1">
                                  <a:latin typeface="Cambria Math" panose="02040503050406030204" pitchFamily="18" charset="0"/>
                                  <a:cs typeface="Arial" panose="020B0604020202020204" pitchFamily="34" charset="0"/>
                                </a:rPr>
                              </m:ctrlPr>
                            </m:sSubPr>
                            <m:e>
                              <m:r>
                                <a:rPr lang="fr-FR" i="1">
                                  <a:latin typeface="Cambria Math" panose="02040503050406030204" pitchFamily="18" charset="0"/>
                                  <a:cs typeface="Arial" panose="020B0604020202020204" pitchFamily="34" charset="0"/>
                                </a:rPr>
                                <m:t>𝐶</m:t>
                              </m:r>
                            </m:e>
                            <m:sub>
                              <m:r>
                                <a:rPr lang="fr-FR" i="1">
                                  <a:latin typeface="Cambria Math" panose="02040503050406030204" pitchFamily="18" charset="0"/>
                                  <a:cs typeface="Arial" panose="020B0604020202020204" pitchFamily="34" charset="0"/>
                                </a:rPr>
                                <m:t>𝑠𝑒𝑐</m:t>
                              </m:r>
                            </m:sub>
                          </m:sSub>
                        </m:den>
                      </m:f>
                    </m:oMath>
                  </m:oMathPara>
                </a14:m>
                <a:endParaRPr lang="fr-FR" dirty="0"/>
              </a:p>
            </p:txBody>
          </p:sp>
        </mc:Choice>
        <mc:Fallback xmlns="">
          <p:sp>
            <p:nvSpPr>
              <p:cNvPr id="53" name="Rectangle 52"/>
              <p:cNvSpPr>
                <a:spLocks noRot="1" noChangeAspect="1" noMove="1" noResize="1" noEditPoints="1" noAdjustHandles="1" noChangeArrowheads="1" noChangeShapeType="1" noTextEdit="1"/>
              </p:cNvSpPr>
              <p:nvPr/>
            </p:nvSpPr>
            <p:spPr>
              <a:xfrm>
                <a:off x="8308200" y="4968291"/>
                <a:ext cx="2007793" cy="671915"/>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8424750" y="5670815"/>
                <a:ext cx="3267241" cy="658194"/>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Nombre de </a:t>
                </a:r>
                <a:r>
                  <a:rPr lang="fr-FR" sz="1400" dirty="0" smtClean="0">
                    <a:latin typeface="Arial" panose="020B0604020202020204" pitchFamily="34" charset="0"/>
                    <a:cs typeface="Arial" panose="020B0604020202020204" pitchFamily="34" charset="0"/>
                  </a:rPr>
                  <a:t>pixels (résolution capteur) :</a:t>
                </a:r>
              </a:p>
              <a:p>
                <a:r>
                  <a:rPr lang="fr-FR" sz="1400" dirty="0" smtClean="0">
                    <a:latin typeface="Arial" panose="020B0604020202020204" pitchFamily="34" charset="0"/>
                    <a:cs typeface="Arial" panose="020B0604020202020204" pitchFamily="34" charset="0"/>
                  </a:rPr>
                  <a:t>Pixels  </a:t>
                </a:r>
                <a14:m>
                  <m:oMath xmlns:m="http://schemas.openxmlformats.org/officeDocument/2006/math">
                    <m:r>
                      <a:rPr lang="fr-FR" sz="1400" i="1">
                        <a:latin typeface="Cambria Math" panose="02040503050406030204" pitchFamily="18" charset="0"/>
                        <a:cs typeface="Arial" panose="020B0604020202020204" pitchFamily="34" charset="0"/>
                      </a:rPr>
                      <m:t>=</m:t>
                    </m:r>
                    <m:f>
                      <m:fPr>
                        <m:ctrlPr>
                          <a:rPr lang="fr-FR" sz="1400" i="1" dirty="0">
                            <a:latin typeface="Cambria Math" panose="02040503050406030204" pitchFamily="18" charset="0"/>
                            <a:cs typeface="Arial" panose="020B0604020202020204" pitchFamily="34" charset="0"/>
                          </a:rPr>
                        </m:ctrlPr>
                      </m:fPr>
                      <m:num>
                        <m:r>
                          <m:rPr>
                            <m:nor/>
                          </m:rPr>
                          <a:rPr lang="fr-FR" sz="1400" b="1" i="0" dirty="0" smtClean="0">
                            <a:latin typeface="Arial" panose="020B0604020202020204" pitchFamily="34" charset="0"/>
                            <a:cs typeface="Arial" panose="020B0604020202020204" pitchFamily="34" charset="0"/>
                          </a:rPr>
                          <m:t>L</m:t>
                        </m:r>
                      </m:num>
                      <m:den>
                        <m:r>
                          <a:rPr lang="fr-FR" sz="1400" b="0" i="1" dirty="0" smtClean="0">
                            <a:latin typeface="Cambria Math" panose="02040503050406030204" pitchFamily="18" charset="0"/>
                            <a:cs typeface="Arial" panose="020B0604020202020204" pitchFamily="34" charset="0"/>
                          </a:rPr>
                          <m:t>𝑃𝑟</m:t>
                        </m:r>
                        <m:r>
                          <a:rPr lang="fr-FR" sz="1400" b="0" i="1" dirty="0" smtClean="0">
                            <a:latin typeface="Cambria Math" panose="02040503050406030204" pitchFamily="18" charset="0"/>
                            <a:cs typeface="Arial" panose="020B0604020202020204" pitchFamily="34" charset="0"/>
                          </a:rPr>
                          <m:t>é</m:t>
                        </m:r>
                        <m:r>
                          <a:rPr lang="fr-FR" sz="1400" b="0" i="1" dirty="0" smtClean="0">
                            <a:latin typeface="Cambria Math" panose="02040503050406030204" pitchFamily="18" charset="0"/>
                            <a:cs typeface="Arial" panose="020B0604020202020204" pitchFamily="34" charset="0"/>
                          </a:rPr>
                          <m:t>𝑐𝑖𝑠𝑖𝑜𝑛</m:t>
                        </m:r>
                      </m:den>
                    </m:f>
                  </m:oMath>
                </a14:m>
                <a:endParaRPr lang="fr-FR" sz="1400" dirty="0">
                  <a:latin typeface="Arial" panose="020B0604020202020204" pitchFamily="34" charset="0"/>
                  <a:cs typeface="Arial" panose="020B0604020202020204" pitchFamily="34" charset="0"/>
                </a:endParaRPr>
              </a:p>
            </p:txBody>
          </p:sp>
        </mc:Choice>
        <mc:Fallback xmlns="">
          <p:sp>
            <p:nvSpPr>
              <p:cNvPr id="136" name="Rectangle 135"/>
              <p:cNvSpPr>
                <a:spLocks noRot="1" noChangeAspect="1" noMove="1" noResize="1" noEditPoints="1" noAdjustHandles="1" noChangeArrowheads="1" noChangeShapeType="1" noTextEdit="1"/>
              </p:cNvSpPr>
              <p:nvPr/>
            </p:nvSpPr>
            <p:spPr>
              <a:xfrm>
                <a:off x="8424750" y="5670815"/>
                <a:ext cx="3267241" cy="658194"/>
              </a:xfrm>
              <a:prstGeom prst="rect">
                <a:avLst/>
              </a:prstGeom>
              <a:blipFill>
                <a:blip r:embed="rId16"/>
                <a:stretch>
                  <a:fillRect l="-560" t="-926" b="-185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10208112" y="6115458"/>
                <a:ext cx="1877437" cy="276999"/>
              </a:xfrm>
              <a:prstGeom prst="rect">
                <a:avLst/>
              </a:prstGeom>
            </p:spPr>
            <p:txBody>
              <a:bodyPr wrap="none">
                <a:spAutoFit/>
              </a:bodyPr>
              <a:lstStyle/>
              <a:p>
                <a14:m>
                  <m:oMath xmlns:m="http://schemas.openxmlformats.org/officeDocument/2006/math">
                    <m:r>
                      <m:rPr>
                        <m:nor/>
                      </m:rPr>
                      <a:rPr lang="fr-FR" sz="1200" b="1" dirty="0">
                        <a:latin typeface="Arial" panose="020B0604020202020204" pitchFamily="34" charset="0"/>
                        <a:cs typeface="Arial" panose="020B0604020202020204" pitchFamily="34" charset="0"/>
                      </a:rPr>
                      <m:t>L</m:t>
                    </m:r>
                  </m:oMath>
                </a14:m>
                <a:r>
                  <a:rPr lang="fr-FR" sz="1200" dirty="0">
                    <a:latin typeface="Arial" panose="020B0604020202020204" pitchFamily="34" charset="0"/>
                    <a:cs typeface="Arial" panose="020B0604020202020204" pitchFamily="34" charset="0"/>
                  </a:rPr>
                  <a:t> = longueur de la scène</a:t>
                </a:r>
              </a:p>
            </p:txBody>
          </p:sp>
        </mc:Choice>
        <mc:Fallback xmlns="">
          <p:sp>
            <p:nvSpPr>
              <p:cNvPr id="54" name="Rectangle 53"/>
              <p:cNvSpPr>
                <a:spLocks noRot="1" noChangeAspect="1" noMove="1" noResize="1" noEditPoints="1" noAdjustHandles="1" noChangeArrowheads="1" noChangeShapeType="1" noTextEdit="1"/>
              </p:cNvSpPr>
              <p:nvPr/>
            </p:nvSpPr>
            <p:spPr>
              <a:xfrm>
                <a:off x="10208112" y="6115458"/>
                <a:ext cx="1877437" cy="276999"/>
              </a:xfrm>
              <a:prstGeom prst="rect">
                <a:avLst/>
              </a:prstGeom>
              <a:blipFill>
                <a:blip r:embed="rId17"/>
                <a:stretch>
                  <a:fillRect t="-2174" b="-13043"/>
                </a:stretch>
              </a:blipFill>
            </p:spPr>
            <p:txBody>
              <a:bodyPr/>
              <a:lstStyle/>
              <a:p>
                <a:r>
                  <a:rPr lang="fr-FR">
                    <a:noFill/>
                  </a:rPr>
                  <a:t> </a:t>
                </a:r>
              </a:p>
            </p:txBody>
          </p:sp>
        </mc:Fallback>
      </mc:AlternateContent>
      <p:cxnSp>
        <p:nvCxnSpPr>
          <p:cNvPr id="56" name="Connecteur en arc 55"/>
          <p:cNvCxnSpPr>
            <a:stCxn id="53" idx="1"/>
            <a:endCxn id="136" idx="1"/>
          </p:cNvCxnSpPr>
          <p:nvPr/>
        </p:nvCxnSpPr>
        <p:spPr>
          <a:xfrm rot="10800000" flipH="1" flipV="1">
            <a:off x="8308200" y="5304248"/>
            <a:ext cx="116550" cy="695663"/>
          </a:xfrm>
          <a:prstGeom prst="curvedConnector3">
            <a:avLst>
              <a:gd name="adj1" fmla="val -19613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8171750" cy="540000"/>
          </a:xfrm>
        </p:spPr>
        <p:txBody>
          <a:bodyPr rtlCol="0"/>
          <a:lstStyle/>
          <a:p>
            <a:pPr rtl="0"/>
            <a:r>
              <a:rPr lang="fr-FR" dirty="0"/>
              <a:t>Temps d’exposition et flou de mouvement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2311074"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Flou de mouvement</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841333" y="1605990"/>
            <a:ext cx="4025118"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Plus le temps d’exposition est long plus le flou de mouvement sera important.</a:t>
            </a:r>
          </a:p>
        </p:txBody>
      </p:sp>
      <p:pic>
        <p:nvPicPr>
          <p:cNvPr id="134" name="Picture 6" descr="Control Icon Vector Art, Icons, and Graphics for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0847" y="5823922"/>
            <a:ext cx="723655" cy="7236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noChangeAspect="1"/>
          </p:cNvPicPr>
          <p:nvPr/>
        </p:nvPicPr>
        <p:blipFill rotWithShape="1">
          <a:blip r:embed="rId5"/>
          <a:srcRect l="4783" t="8188" r="6165" b="6070"/>
          <a:stretch/>
        </p:blipFill>
        <p:spPr>
          <a:xfrm>
            <a:off x="1121407" y="1352517"/>
            <a:ext cx="2496710" cy="2417196"/>
          </a:xfrm>
          <a:prstGeom prst="rect">
            <a:avLst/>
          </a:prstGeom>
        </p:spPr>
      </p:pic>
      <p:cxnSp>
        <p:nvCxnSpPr>
          <p:cNvPr id="117" name="Connecteur droit avec flèche 116"/>
          <p:cNvCxnSpPr>
            <a:stCxn id="13" idx="1"/>
          </p:cNvCxnSpPr>
          <p:nvPr/>
        </p:nvCxnSpPr>
        <p:spPr>
          <a:xfrm flipH="1">
            <a:off x="3015716" y="2483153"/>
            <a:ext cx="909574" cy="5666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14968" y="2346826"/>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87920" y="242714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281738" y="252932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369761" y="2612205"/>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506128" y="2738533"/>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25290" y="1605990"/>
            <a:ext cx="3581479" cy="1754326"/>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Flou de </a:t>
            </a:r>
            <a:r>
              <a:rPr lang="fr-FR" dirty="0" smtClean="0">
                <a:latin typeface="Arial" panose="020B0604020202020204" pitchFamily="34" charset="0"/>
                <a:cs typeface="Arial" panose="020B0604020202020204" pitchFamily="34" charset="0"/>
              </a:rPr>
              <a:t>mouvement :</a:t>
            </a:r>
          </a:p>
          <a:p>
            <a:pPr algn="just"/>
            <a:r>
              <a:rPr lang="fr-FR" dirty="0" smtClean="0">
                <a:latin typeface="Arial" panose="020B0604020202020204" pitchFamily="34" charset="0"/>
                <a:cs typeface="Arial" panose="020B0604020202020204" pitchFamily="34" charset="0"/>
              </a:rPr>
              <a:t>l’objet </a:t>
            </a:r>
            <a:r>
              <a:rPr lang="fr-FR" dirty="0">
                <a:latin typeface="Arial" panose="020B0604020202020204" pitchFamily="34" charset="0"/>
                <a:cs typeface="Arial" panose="020B0604020202020204" pitchFamily="34" charset="0"/>
              </a:rPr>
              <a:t>se déplace à travers plusieurs </a:t>
            </a:r>
            <a:r>
              <a:rPr lang="fr-FR" dirty="0" smtClean="0">
                <a:latin typeface="Arial" panose="020B0604020202020204" pitchFamily="34" charset="0"/>
                <a:cs typeface="Arial" panose="020B0604020202020204" pitchFamily="34" charset="0"/>
              </a:rPr>
              <a:t>pixels dans n’importe quelle direction (horizontal, verticale ou les deux) </a:t>
            </a:r>
            <a:r>
              <a:rPr lang="fr-FR" dirty="0">
                <a:latin typeface="Arial" panose="020B0604020202020204" pitchFamily="34" charset="0"/>
                <a:cs typeface="Arial" panose="020B0604020202020204" pitchFamily="34" charset="0"/>
              </a:rPr>
              <a:t>durant le temps d’exposition.</a:t>
            </a:r>
          </a:p>
        </p:txBody>
      </p:sp>
      <p:cxnSp>
        <p:nvCxnSpPr>
          <p:cNvPr id="15" name="Connecteur droit avec flèche 14"/>
          <p:cNvCxnSpPr/>
          <p:nvPr/>
        </p:nvCxnSpPr>
        <p:spPr>
          <a:xfrm>
            <a:off x="1099023" y="4298949"/>
            <a:ext cx="39655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114968" y="2855717"/>
            <a:ext cx="0" cy="1668575"/>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536531" y="3167110"/>
            <a:ext cx="0" cy="1349231"/>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849318" y="4583716"/>
            <a:ext cx="520443" cy="369332"/>
          </a:xfrm>
          <a:prstGeom prst="rect">
            <a:avLst/>
          </a:prstGeom>
          <a:noFill/>
        </p:spPr>
        <p:txBody>
          <a:bodyPr wrap="square" rtlCol="0">
            <a:spAutoFit/>
          </a:bodyPr>
          <a:lstStyle/>
          <a:p>
            <a:r>
              <a:rPr lang="fr-FR" dirty="0"/>
              <a:t>T</a:t>
            </a:r>
          </a:p>
        </p:txBody>
      </p:sp>
      <p:sp>
        <p:nvSpPr>
          <p:cNvPr id="51" name="ZoneTexte 50"/>
          <p:cNvSpPr txBox="1"/>
          <p:nvPr/>
        </p:nvSpPr>
        <p:spPr>
          <a:xfrm>
            <a:off x="2404454" y="4575242"/>
            <a:ext cx="1085720" cy="369332"/>
          </a:xfrm>
          <a:prstGeom prst="rect">
            <a:avLst/>
          </a:prstGeom>
          <a:noFill/>
        </p:spPr>
        <p:txBody>
          <a:bodyPr wrap="square" rtlCol="0">
            <a:spAutoFit/>
          </a:bodyPr>
          <a:lstStyle/>
          <a:p>
            <a:r>
              <a:rPr lang="fr-FR" dirty="0"/>
              <a:t>T + Te</a:t>
            </a:r>
          </a:p>
        </p:txBody>
      </p:sp>
      <p:sp>
        <p:nvSpPr>
          <p:cNvPr id="52" name="Rectangle 51"/>
          <p:cNvSpPr/>
          <p:nvPr/>
        </p:nvSpPr>
        <p:spPr>
          <a:xfrm>
            <a:off x="0" y="4889629"/>
            <a:ext cx="1694155" cy="1077218"/>
          </a:xfrm>
          <a:prstGeom prst="rect">
            <a:avLst/>
          </a:prstGeom>
        </p:spPr>
        <p:txBody>
          <a:bodyPr wrap="square">
            <a:spAutoFit/>
          </a:bodyPr>
          <a:lstStyle/>
          <a:p>
            <a:pPr algn="ctr"/>
            <a:r>
              <a:rPr lang="fr-FR" sz="1600" dirty="0">
                <a:latin typeface="Arial" panose="020B0604020202020204" pitchFamily="34" charset="0"/>
                <a:cs typeface="Arial" panose="020B0604020202020204" pitchFamily="34" charset="0"/>
              </a:rPr>
              <a:t>Ouverture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caméra (début de prise d’image)</a:t>
            </a:r>
            <a:endParaRPr lang="fr-FR" sz="1600" dirty="0"/>
          </a:p>
        </p:txBody>
      </p:sp>
      <p:cxnSp>
        <p:nvCxnSpPr>
          <p:cNvPr id="53" name="Connecteur droit avec flèche 52"/>
          <p:cNvCxnSpPr>
            <a:stCxn id="52" idx="0"/>
            <a:endCxn id="23" idx="1"/>
          </p:cNvCxnSpPr>
          <p:nvPr/>
        </p:nvCxnSpPr>
        <p:spPr>
          <a:xfrm flipV="1">
            <a:off x="847078" y="4768382"/>
            <a:ext cx="1002240" cy="121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055767" y="4889629"/>
            <a:ext cx="42838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a:t>
            </a:r>
            <a:endParaRPr lang="fr-FR" dirty="0"/>
          </a:p>
        </p:txBody>
      </p:sp>
      <p:cxnSp>
        <p:nvCxnSpPr>
          <p:cNvPr id="44" name="Connecteur droit avec flèche 43"/>
          <p:cNvCxnSpPr/>
          <p:nvPr/>
        </p:nvCxnSpPr>
        <p:spPr>
          <a:xfrm>
            <a:off x="2003392" y="4917764"/>
            <a:ext cx="533139" cy="1"/>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162 900+ Flou Voiture Photos, taleaux et images libre de droits - iStock |  Flou mouvem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8505" y="2576064"/>
            <a:ext cx="2922342" cy="19482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849318" y="5778816"/>
            <a:ext cx="301902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Te : temps d’exposition</a:t>
            </a:r>
            <a:endParaRPr lang="fr-FR" dirty="0"/>
          </a:p>
        </p:txBody>
      </p:sp>
      <p:cxnSp>
        <p:nvCxnSpPr>
          <p:cNvPr id="70" name="Connecteur droit avec flèche 69"/>
          <p:cNvCxnSpPr>
            <a:stCxn id="73" idx="1"/>
            <a:endCxn id="51" idx="2"/>
          </p:cNvCxnSpPr>
          <p:nvPr/>
        </p:nvCxnSpPr>
        <p:spPr>
          <a:xfrm flipH="1" flipV="1">
            <a:off x="2947314" y="4944574"/>
            <a:ext cx="977976" cy="2655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925290" y="4917764"/>
            <a:ext cx="2168556" cy="584775"/>
          </a:xfrm>
          <a:prstGeom prst="rect">
            <a:avLst/>
          </a:prstGeom>
        </p:spPr>
        <p:txBody>
          <a:bodyPr wrap="square">
            <a:spAutoFit/>
          </a:bodyPr>
          <a:lstStyle/>
          <a:p>
            <a:r>
              <a:rPr lang="fr-FR" sz="1600" dirty="0">
                <a:latin typeface="Arial" panose="020B0604020202020204" pitchFamily="34" charset="0"/>
                <a:cs typeface="Arial" panose="020B0604020202020204" pitchFamily="34" charset="0"/>
              </a:rPr>
              <a:t>Fermeture du </a:t>
            </a:r>
            <a:r>
              <a:rPr lang="fr-FR" sz="1600" dirty="0" err="1">
                <a:latin typeface="Arial" panose="020B0604020202020204" pitchFamily="34" charset="0"/>
                <a:cs typeface="Arial" panose="020B0604020202020204" pitchFamily="34" charset="0"/>
              </a:rPr>
              <a:t>shutter</a:t>
            </a:r>
            <a:r>
              <a:rPr lang="fr-FR" sz="1600" dirty="0">
                <a:latin typeface="Arial" panose="020B0604020202020204" pitchFamily="34" charset="0"/>
                <a:cs typeface="Arial" panose="020B0604020202020204" pitchFamily="34" charset="0"/>
              </a:rPr>
              <a:t> (fin de prise d’image)</a:t>
            </a:r>
            <a:endParaRPr lang="fr-FR" sz="1600" dirty="0"/>
          </a:p>
        </p:txBody>
      </p:sp>
      <mc:AlternateContent xmlns:mc="http://schemas.openxmlformats.org/markup-compatibility/2006" xmlns:a14="http://schemas.microsoft.com/office/drawing/2010/main">
        <mc:Choice Requires="a14">
          <p:sp>
            <p:nvSpPr>
              <p:cNvPr id="62" name="Rectangle 61"/>
              <p:cNvSpPr/>
              <p:nvPr/>
            </p:nvSpPr>
            <p:spPr>
              <a:xfrm>
                <a:off x="8172352" y="4701257"/>
                <a:ext cx="2880339" cy="646331"/>
              </a:xfrm>
              <a:prstGeom prst="rect">
                <a:avLst/>
              </a:prstGeom>
            </p:spPr>
            <p:txBody>
              <a:bodyPr wrap="none">
                <a:spAutoFit/>
              </a:bodyPr>
              <a:lstStyle/>
              <a:p>
                <a:pPr algn="ct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𝑓𝑙𝑜𝑢</m:t>
                    </m:r>
                    <m:r>
                      <a:rPr lang="fr-FR" b="0" i="0" smtClean="0">
                        <a:latin typeface="Cambria Math" panose="02040503050406030204" pitchFamily="18" charset="0"/>
                      </a:rPr>
                      <m:t> : </m:t>
                    </m:r>
                  </m:oMath>
                </a14:m>
                <a:r>
                  <a:rPr lang="fr-FR" dirty="0">
                    <a:latin typeface="Arial" panose="020B0604020202020204" pitchFamily="34" charset="0"/>
                    <a:cs typeface="Arial" panose="020B0604020202020204" pitchFamily="34" charset="0"/>
                  </a:rPr>
                  <a:t>distance en pixel ?</a:t>
                </a:r>
              </a:p>
              <a:p>
                <a:pPr algn="ctr"/>
                <a:endParaRPr lang="fr-FR" dirty="0">
                  <a:latin typeface="Arial" panose="020B0604020202020204" pitchFamily="34" charset="0"/>
                  <a:cs typeface="Arial" panose="020B0604020202020204"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8172352" y="4701257"/>
                <a:ext cx="2880339" cy="646331"/>
              </a:xfrm>
              <a:prstGeom prst="rect">
                <a:avLst/>
              </a:prstGeom>
              <a:blipFill>
                <a:blip r:embed="rId8"/>
                <a:stretch>
                  <a:fillRect t="-4717" r="-1271"/>
                </a:stretch>
              </a:blipFill>
            </p:spPr>
            <p:txBody>
              <a:bodyPr/>
              <a:lstStyle/>
              <a:p>
                <a:r>
                  <a:rPr lang="fr-FR">
                    <a:noFill/>
                  </a:rPr>
                  <a:t> </a:t>
                </a:r>
              </a:p>
            </p:txBody>
          </p:sp>
        </mc:Fallback>
      </mc:AlternateContent>
      <p:sp>
        <p:nvSpPr>
          <p:cNvPr id="63" name="Rectangle 62"/>
          <p:cNvSpPr/>
          <p:nvPr/>
        </p:nvSpPr>
        <p:spPr>
          <a:xfrm>
            <a:off x="4632331" y="3837991"/>
            <a:ext cx="864404"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a:t>
            </a:r>
            <a:endParaRPr lang="fr-FR" dirty="0"/>
          </a:p>
        </p:txBody>
      </p:sp>
      <mc:AlternateContent xmlns:mc="http://schemas.openxmlformats.org/markup-compatibility/2006" xmlns:a14="http://schemas.microsoft.com/office/drawing/2010/main">
        <mc:Choice Requires="a14">
          <p:sp>
            <p:nvSpPr>
              <p:cNvPr id="66" name="Rectangle 65"/>
              <p:cNvSpPr/>
              <p:nvPr/>
            </p:nvSpPr>
            <p:spPr>
              <a:xfrm>
                <a:off x="7940925" y="5184573"/>
                <a:ext cx="3470196" cy="1326325"/>
              </a:xfrm>
              <a:prstGeom prst="rect">
                <a:avLst/>
              </a:prstGeom>
            </p:spPr>
            <p:txBody>
              <a:bodyPr wrap="square">
                <a:spAutoFit/>
              </a:bodyPr>
              <a:lstStyle/>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𝑑𝑖𝑠𝑡</m:t>
                    </m:r>
                    <m:r>
                      <a:rPr lang="fr-FR">
                        <a:latin typeface="Cambria Math" panose="02040503050406030204" pitchFamily="18" charset="0"/>
                      </a:rPr>
                      <m:t>=</m:t>
                    </m:r>
                    <m:r>
                      <m:rPr>
                        <m:sty m:val="p"/>
                      </m:rPr>
                      <a:rPr lang="fr-FR">
                        <a:latin typeface="Cambria Math" panose="02040503050406030204" pitchFamily="18" charset="0"/>
                      </a:rPr>
                      <m:t>V</m:t>
                    </m:r>
                    <m:r>
                      <a:rPr lang="fr-FR">
                        <a:latin typeface="Cambria Math" panose="02040503050406030204" pitchFamily="18" charset="0"/>
                      </a:rPr>
                      <m:t>∗</m:t>
                    </m:r>
                    <m:r>
                      <m:rPr>
                        <m:sty m:val="p"/>
                      </m:rPr>
                      <a:rPr lang="fr-FR">
                        <a:latin typeface="Cambria Math" panose="02040503050406030204" pitchFamily="18" charset="0"/>
                      </a:rPr>
                      <m:t>Te</m:t>
                    </m:r>
                  </m:oMath>
                </a14:m>
                <a:r>
                  <a:rPr lang="fr-FR" dirty="0">
                    <a:latin typeface="Arial" panose="020B0604020202020204" pitchFamily="34" charset="0"/>
                    <a:cs typeface="Arial" panose="020B0604020202020204" pitchFamily="34" charset="0"/>
                  </a:rPr>
                  <a:t>  (métrique)</a:t>
                </a:r>
              </a:p>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𝑓𝑙𝑜𝑢</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r>
                          <a:rPr lang="fr-FR" i="1">
                            <a:latin typeface="Cambria Math" panose="02040503050406030204" pitchFamily="18" charset="0"/>
                          </a:rPr>
                          <m:t>𝑑𝑖𝑠𝑡</m:t>
                        </m:r>
                      </m:num>
                      <m:den>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den>
                    </m:f>
                    <m:r>
                      <a:rPr lang="fr-FR" i="1">
                        <a:latin typeface="Cambria Math" panose="02040503050406030204" pitchFamily="18" charset="0"/>
                        <a:cs typeface="Arial" panose="020B0604020202020204" pitchFamily="34" charset="0"/>
                      </a:rPr>
                      <m:t> </m:t>
                    </m:r>
                  </m:oMath>
                </a14:m>
                <a:r>
                  <a:rPr lang="fr-FR" dirty="0">
                    <a:latin typeface="Arial" panose="020B0604020202020204" pitchFamily="34" charset="0"/>
                    <a:cs typeface="Arial" panose="020B0604020202020204" pitchFamily="34" charset="0"/>
                  </a:rPr>
                  <a:t>(en </a:t>
                </a:r>
                <a:r>
                  <a:rPr lang="fr-FR" dirty="0" smtClean="0">
                    <a:latin typeface="Arial" panose="020B0604020202020204" pitchFamily="34" charset="0"/>
                    <a:cs typeface="Arial" panose="020B0604020202020204" pitchFamily="34" charset="0"/>
                  </a:rPr>
                  <a:t>pixel)</a:t>
                </a:r>
                <a:endParaRPr lang="fr-FR" dirty="0">
                  <a:latin typeface="Arial" panose="020B0604020202020204" pitchFamily="34" charset="0"/>
                  <a:cs typeface="Arial" panose="020B0604020202020204" pitchFamily="34" charset="0"/>
                </a:endParaRP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V : vitesse de l’objet</a:t>
                </a:r>
              </a:p>
            </p:txBody>
          </p:sp>
        </mc:Choice>
        <mc:Fallback xmlns="">
          <p:sp>
            <p:nvSpPr>
              <p:cNvPr id="66" name="Rectangle 65"/>
              <p:cNvSpPr>
                <a:spLocks noRot="1" noChangeAspect="1" noMove="1" noResize="1" noEditPoints="1" noAdjustHandles="1" noChangeArrowheads="1" noChangeShapeType="1" noTextEdit="1"/>
              </p:cNvSpPr>
              <p:nvPr/>
            </p:nvSpPr>
            <p:spPr>
              <a:xfrm>
                <a:off x="7940925" y="5184573"/>
                <a:ext cx="3470196" cy="1326325"/>
              </a:xfrm>
              <a:prstGeom prst="rect">
                <a:avLst/>
              </a:prstGeom>
              <a:blipFill>
                <a:blip r:embed="rId9"/>
                <a:stretch>
                  <a:fillRect t="-2294" b="-6422"/>
                </a:stretch>
              </a:blipFill>
            </p:spPr>
            <p:txBody>
              <a:bodyPr/>
              <a:lstStyle/>
              <a:p>
                <a:r>
                  <a:rPr lang="fr-FR">
                    <a:noFill/>
                  </a:rPr>
                  <a:t> </a:t>
                </a:r>
              </a:p>
            </p:txBody>
          </p:sp>
        </mc:Fallback>
      </mc:AlternateContent>
    </p:spTree>
    <p:extLst>
      <p:ext uri="{BB962C8B-B14F-4D97-AF65-F5344CB8AC3E}">
        <p14:creationId xmlns:p14="http://schemas.microsoft.com/office/powerpoint/2010/main" val="30308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méra linéaire"/>
          <p:cNvPicPr>
            <a:picLocks noChangeAspect="1" noChangeArrowheads="1"/>
          </p:cNvPicPr>
          <p:nvPr/>
        </p:nvPicPr>
        <p:blipFill rotWithShape="1">
          <a:blip r:embed="rId3">
            <a:extLst>
              <a:ext uri="{28A0092B-C50C-407E-A947-70E740481C1C}">
                <a14:useLocalDpi xmlns:a14="http://schemas.microsoft.com/office/drawing/2010/main" val="0"/>
              </a:ext>
            </a:extLst>
          </a:blip>
          <a:srcRect l="15215" t="11361" r="17794" b="14534"/>
          <a:stretch/>
        </p:blipFill>
        <p:spPr bwMode="auto">
          <a:xfrm>
            <a:off x="2569610" y="4562265"/>
            <a:ext cx="1602198" cy="145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Capteur </a:t>
            </a:r>
            <a:r>
              <a:rPr lang="fr-FR" dirty="0"/>
              <a:t>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66" name="Picture 20" descr="undefined"/>
          <p:cNvPicPr>
            <a:picLocks noChangeAspect="1" noChangeArrowheads="1"/>
          </p:cNvPicPr>
          <p:nvPr/>
        </p:nvPicPr>
        <p:blipFill rotWithShape="1">
          <a:blip r:embed="rId4">
            <a:extLst>
              <a:ext uri="{28A0092B-C50C-407E-A947-70E740481C1C}">
                <a14:useLocalDpi xmlns:a14="http://schemas.microsoft.com/office/drawing/2010/main" val="0"/>
              </a:ext>
            </a:extLst>
          </a:blip>
          <a:srcRect l="21798" r="13542"/>
          <a:stretch/>
        </p:blipFill>
        <p:spPr bwMode="auto">
          <a:xfrm rot="16200000">
            <a:off x="728067" y="4496737"/>
            <a:ext cx="1167834" cy="1641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137" y="6054902"/>
            <a:ext cx="1649811"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Matrice de photodiodes</a:t>
            </a:r>
          </a:p>
        </p:txBody>
      </p:sp>
      <p:sp>
        <p:nvSpPr>
          <p:cNvPr id="70" name="Rectangle 69"/>
          <p:cNvSpPr/>
          <p:nvPr/>
        </p:nvSpPr>
        <p:spPr>
          <a:xfrm>
            <a:off x="2477540" y="6070291"/>
            <a:ext cx="1786066"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Une ligne de photodiodes</a:t>
            </a:r>
          </a:p>
        </p:txBody>
      </p:sp>
      <p:pic>
        <p:nvPicPr>
          <p:cNvPr id="5124" name="Picture 4" descr="Imaging Electronics 101: Camera Types and Interfaces for Machine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05" y="1522428"/>
            <a:ext cx="3876722" cy="309432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5551" y="1128376"/>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137" y="1136033"/>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r>
              <a:rPr lang="fr-FR" sz="2400" dirty="0" smtClean="0">
                <a:solidFill>
                  <a:schemeClr val="accent1"/>
                </a:solidFill>
                <a:latin typeface="Agency FB" panose="020B0503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a:t>
            </a:r>
            <a:r>
              <a:rPr lang="fr-FR" sz="1400" dirty="0" smtClean="0">
                <a:latin typeface="Arial" panose="020B0604020202020204" pitchFamily="34" charset="0"/>
                <a:cs typeface="Arial" panose="020B0604020202020204" pitchFamily="34" charset="0"/>
              </a:rPr>
              <a:t>réflexions </a:t>
            </a:r>
            <a:r>
              <a:rPr lang="fr-FR" sz="1400" dirty="0">
                <a:latin typeface="Arial" panose="020B0604020202020204" pitchFamily="34" charset="0"/>
                <a:cs typeface="Arial" panose="020B0604020202020204" pitchFamily="34" charset="0"/>
              </a:rPr>
              <a:t>et </a:t>
            </a:r>
            <a:r>
              <a:rPr lang="fr-FR" sz="1400" dirty="0" smtClean="0">
                <a:latin typeface="Arial" panose="020B0604020202020204" pitchFamily="34" charset="0"/>
                <a:cs typeface="Arial" panose="020B0604020202020204" pitchFamily="34" charset="0"/>
              </a:rPr>
              <a:t>ombres </a:t>
            </a:r>
            <a:r>
              <a:rPr lang="fr-FR" sz="1400" dirty="0">
                <a:latin typeface="Arial" panose="020B0604020202020204" pitchFamily="34" charset="0"/>
                <a:cs typeface="Arial" panose="020B0604020202020204" pitchFamily="34" charset="0"/>
              </a:rPr>
              <a:t>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840065"/>
            <a:ext cx="6050301" cy="2154436"/>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endParaRPr lang="fr-FR" sz="2400" dirty="0" smtClean="0">
              <a:solidFill>
                <a:schemeClr val="accent1"/>
              </a:solidFill>
              <a:latin typeface="Agency FB" panose="020B0503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a:t>
            </a:r>
            <a:r>
              <a:rPr lang="fr-FR" sz="1400" dirty="0" smtClean="0">
                <a:latin typeface="Arial" panose="020B0604020202020204" pitchFamily="34" charset="0"/>
                <a:cs typeface="Arial" panose="020B0604020202020204" pitchFamily="34" charset="0"/>
              </a:rPr>
              <a:t>dès </a:t>
            </a:r>
            <a:r>
              <a:rPr lang="fr-FR" sz="1400" dirty="0">
                <a:latin typeface="Arial" panose="020B0604020202020204" pitchFamily="34" charset="0"/>
                <a:cs typeface="Arial" panose="020B0604020202020204" pitchFamily="34" charset="0"/>
              </a:rPr>
              <a:t>la </a:t>
            </a:r>
            <a:r>
              <a:rPr lang="fr-FR" sz="1400" dirty="0" smtClean="0">
                <a:latin typeface="Arial" panose="020B0604020202020204" pitchFamily="34" charset="0"/>
                <a:cs typeface="Arial" panose="020B0604020202020204" pitchFamily="34" charset="0"/>
              </a:rPr>
              <a:t>première ligne.</a:t>
            </a:r>
            <a:endParaRPr lang="fr-FR" sz="1400"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Imag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Tree>
    <p:extLst>
      <p:ext uri="{BB962C8B-B14F-4D97-AF65-F5344CB8AC3E}">
        <p14:creationId xmlns:p14="http://schemas.microsoft.com/office/powerpoint/2010/main" val="3959043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Capteur </a:t>
            </a:r>
            <a:r>
              <a:rPr lang="fr-FR" dirty="0"/>
              <a:t>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29413" y="1673614"/>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748" y="1666110"/>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76"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4025153" y="2402541"/>
            <a:ext cx="17929" cy="22885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èche courbée vers la gauche 16"/>
          <p:cNvSpPr/>
          <p:nvPr/>
        </p:nvSpPr>
        <p:spPr>
          <a:xfrm>
            <a:off x="3778642" y="4552313"/>
            <a:ext cx="703711" cy="32816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ZoneTexte 21"/>
          <p:cNvSpPr txBox="1"/>
          <p:nvPr/>
        </p:nvSpPr>
        <p:spPr>
          <a:xfrm>
            <a:off x="2824712" y="4924163"/>
            <a:ext cx="2596802" cy="523220"/>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Pas de problème de réflexion spéculaire le long de la ligne</a:t>
            </a:r>
          </a:p>
        </p:txBody>
      </p:sp>
      <p:sp>
        <p:nvSpPr>
          <p:cNvPr id="36" name="ZoneTexte 35"/>
          <p:cNvSpPr txBox="1"/>
          <p:nvPr/>
        </p:nvSpPr>
        <p:spPr>
          <a:xfrm>
            <a:off x="220779" y="4509942"/>
            <a:ext cx="2529307" cy="30777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Réflexions </a:t>
            </a:r>
            <a:r>
              <a:rPr lang="fr-FR" sz="1400" dirty="0" smtClean="0">
                <a:latin typeface="Arial" panose="020B0604020202020204" pitchFamily="34" charset="0"/>
                <a:cs typeface="Arial" panose="020B0604020202020204" pitchFamily="34" charset="0"/>
              </a:rPr>
              <a:t>spéculaires</a:t>
            </a:r>
          </a:p>
        </p:txBody>
      </p:sp>
      <p:grpSp>
        <p:nvGrpSpPr>
          <p:cNvPr id="24" name="Groupe 23"/>
          <p:cNvGrpSpPr/>
          <p:nvPr/>
        </p:nvGrpSpPr>
        <p:grpSpPr>
          <a:xfrm>
            <a:off x="238281" y="2127187"/>
            <a:ext cx="1981200" cy="2476501"/>
            <a:chOff x="311532" y="2127188"/>
            <a:chExt cx="1981200" cy="2476501"/>
          </a:xfrm>
        </p:grpSpPr>
        <p:pic>
          <p:nvPicPr>
            <p:cNvPr id="8194"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eur droit avec flèche 36"/>
            <p:cNvCxnSpPr/>
            <p:nvPr/>
          </p:nvCxnSpPr>
          <p:spPr>
            <a:xfrm flipV="1">
              <a:off x="538640" y="2898950"/>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1507532" y="2847286"/>
              <a:ext cx="693237" cy="2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26724" y="5552706"/>
            <a:ext cx="4616006" cy="830997"/>
          </a:xfrm>
          <a:prstGeom prst="rect">
            <a:avLst/>
          </a:prstGeom>
        </p:spPr>
        <p:txBody>
          <a:bodyPr wrap="square">
            <a:spAutoFit/>
          </a:bodyPr>
          <a:lstStyle/>
          <a:p>
            <a:pPr algn="just"/>
            <a:endParaRPr lang="fr-FR" sz="1600" dirty="0">
              <a:solidFill>
                <a:srgbClr val="FF0000"/>
              </a:solidFill>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Si un défaut apparait dans une zone de </a:t>
            </a:r>
            <a:r>
              <a:rPr lang="fr-FR" sz="1600" dirty="0" smtClean="0">
                <a:solidFill>
                  <a:srgbClr val="FF0000"/>
                </a:solidFill>
                <a:latin typeface="Arial" panose="020B0604020202020204" pitchFamily="34" charset="0"/>
                <a:cs typeface="Arial" panose="020B0604020202020204" pitchFamily="34" charset="0"/>
              </a:rPr>
              <a:t>réflexion/saturation </a:t>
            </a:r>
            <a:r>
              <a:rPr lang="fr-FR" sz="1600" dirty="0">
                <a:solidFill>
                  <a:srgbClr val="FF0000"/>
                </a:solidFill>
                <a:latin typeface="Arial" panose="020B0604020202020204" pitchFamily="34" charset="0"/>
                <a:cs typeface="Arial" panose="020B0604020202020204" pitchFamily="34" charset="0"/>
              </a:rPr>
              <a:t>il ne pourra pas être </a:t>
            </a:r>
            <a:r>
              <a:rPr lang="fr-FR" sz="1600" dirty="0" smtClean="0">
                <a:solidFill>
                  <a:srgbClr val="FF0000"/>
                </a:solidFill>
                <a:latin typeface="Arial" panose="020B0604020202020204" pitchFamily="34" charset="0"/>
                <a:cs typeface="Arial" panose="020B0604020202020204" pitchFamily="34" charset="0"/>
              </a:rPr>
              <a:t>détecté</a:t>
            </a:r>
            <a:endParaRPr lang="fr-FR" sz="1600" dirty="0">
              <a:solidFill>
                <a:srgbClr val="FF0000"/>
              </a:solidFill>
              <a:latin typeface="Arial" panose="020B0604020202020204" pitchFamily="34" charset="0"/>
              <a:cs typeface="Arial" panose="020B0604020202020204" pitchFamily="34" charset="0"/>
            </a:endParaRPr>
          </a:p>
        </p:txBody>
      </p:sp>
      <p:sp>
        <p:nvSpPr>
          <p:cNvPr id="31" name="Rectangle 30"/>
          <p:cNvSpPr/>
          <p:nvPr/>
        </p:nvSpPr>
        <p:spPr>
          <a:xfrm>
            <a:off x="6121995" y="1077252"/>
            <a:ext cx="5953639" cy="1938992"/>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matriciel </a:t>
            </a:r>
            <a:r>
              <a:rPr lang="fr-FR" sz="2400" dirty="0" smtClean="0">
                <a:solidFill>
                  <a:schemeClr val="accent1"/>
                </a:solidFill>
                <a:latin typeface="Agency FB" panose="020B0503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a:t>
            </a:r>
            <a:r>
              <a:rPr lang="fr-FR" sz="1400" dirty="0" smtClean="0">
                <a:latin typeface="Arial" panose="020B0604020202020204" pitchFamily="34" charset="0"/>
                <a:cs typeface="Arial" panose="020B0604020202020204" pitchFamily="34" charset="0"/>
              </a:rPr>
              <a:t>réflexions </a:t>
            </a:r>
            <a:r>
              <a:rPr lang="fr-FR" sz="1400" dirty="0">
                <a:latin typeface="Arial" panose="020B0604020202020204" pitchFamily="34" charset="0"/>
                <a:cs typeface="Arial" panose="020B0604020202020204" pitchFamily="34" charset="0"/>
              </a:rPr>
              <a:t>et </a:t>
            </a:r>
            <a:r>
              <a:rPr lang="fr-FR" sz="1400" dirty="0" smtClean="0">
                <a:latin typeface="Arial" panose="020B0604020202020204" pitchFamily="34" charset="0"/>
                <a:cs typeface="Arial" panose="020B0604020202020204" pitchFamily="34" charset="0"/>
              </a:rPr>
              <a:t>ombres </a:t>
            </a:r>
            <a:r>
              <a:rPr lang="fr-FR" sz="1400" dirty="0">
                <a:latin typeface="Arial" panose="020B0604020202020204" pitchFamily="34" charset="0"/>
                <a:cs typeface="Arial" panose="020B0604020202020204" pitchFamily="34" charset="0"/>
              </a:rPr>
              <a:t>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32" name="Rectangle 31"/>
          <p:cNvSpPr/>
          <p:nvPr/>
        </p:nvSpPr>
        <p:spPr>
          <a:xfrm>
            <a:off x="6121995" y="2840065"/>
            <a:ext cx="6050301" cy="2369880"/>
          </a:xfrm>
          <a:prstGeom prst="rect">
            <a:avLst/>
          </a:prstGeom>
        </p:spPr>
        <p:txBody>
          <a:bodyPr wrap="square">
            <a:spAutoFit/>
          </a:bodyPr>
          <a:lstStyle/>
          <a:p>
            <a:r>
              <a:rPr lang="fr-FR" sz="2400" dirty="0">
                <a:solidFill>
                  <a:schemeClr val="accent1"/>
                </a:solidFill>
                <a:latin typeface="Agency FB" panose="020B0503020202020204" pitchFamily="34" charset="0"/>
                <a:cs typeface="Arial" panose="020B0604020202020204" pitchFamily="34" charset="0"/>
              </a:rPr>
              <a:t>Capteur Linéaire  : </a:t>
            </a:r>
            <a:endParaRPr lang="fr-FR" sz="2400" dirty="0" smtClean="0">
              <a:solidFill>
                <a:schemeClr val="accent1"/>
              </a:solidFill>
              <a:latin typeface="Agency FB" panose="020B0503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a:t>
            </a:r>
            <a:r>
              <a:rPr lang="fr-FR" sz="1400" dirty="0" smtClean="0">
                <a:latin typeface="Arial" panose="020B0604020202020204" pitchFamily="34" charset="0"/>
                <a:cs typeface="Arial" panose="020B0604020202020204" pitchFamily="34" charset="0"/>
              </a:rPr>
              <a:t>réflexions, moins d’ombres sur la ligne d’acquisition)</a:t>
            </a:r>
            <a:endParaRPr lang="fr-FR"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a:t>
            </a:r>
            <a:r>
              <a:rPr lang="fr-FR" sz="1400" dirty="0" smtClean="0">
                <a:latin typeface="Arial" panose="020B0604020202020204" pitchFamily="34" charset="0"/>
                <a:cs typeface="Arial" panose="020B0604020202020204" pitchFamily="34" charset="0"/>
              </a:rPr>
              <a:t>dès </a:t>
            </a:r>
            <a:r>
              <a:rPr lang="fr-FR" sz="1400" dirty="0">
                <a:latin typeface="Arial" panose="020B0604020202020204" pitchFamily="34" charset="0"/>
                <a:cs typeface="Arial" panose="020B0604020202020204" pitchFamily="34" charset="0"/>
              </a:rPr>
              <a:t>la </a:t>
            </a:r>
            <a:r>
              <a:rPr lang="fr-FR" sz="1400" dirty="0" smtClean="0">
                <a:latin typeface="Arial" panose="020B0604020202020204" pitchFamily="34" charset="0"/>
                <a:cs typeface="Arial" panose="020B0604020202020204" pitchFamily="34" charset="0"/>
              </a:rPr>
              <a:t>première ligne.</a:t>
            </a:r>
            <a:endParaRPr lang="fr-FR" sz="1400"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7870970" y="5273002"/>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225" y="5691752"/>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4251" y="5268050"/>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au 6"/>
          <p:cNvGraphicFramePr>
            <a:graphicFrameLocks noGrp="1"/>
          </p:cNvGraphicFramePr>
          <p:nvPr>
            <p:extLst>
              <p:ext uri="{D42A27DB-BD31-4B8C-83A1-F6EECF244321}">
                <p14:modId xmlns:p14="http://schemas.microsoft.com/office/powerpoint/2010/main" val="4201445787"/>
              </p:ext>
            </p:extLst>
          </p:nvPr>
        </p:nvGraphicFramePr>
        <p:xfrm>
          <a:off x="360000" y="1073525"/>
          <a:ext cx="6440151" cy="5317020"/>
        </p:xfrm>
        <a:graphic>
          <a:graphicData uri="http://schemas.openxmlformats.org/drawingml/2006/table">
            <a:tbl>
              <a:tblPr firstRow="1" bandRow="1">
                <a:tableStyleId>{5C22544A-7EE6-4342-B048-85BDC9FD1C3A}</a:tableStyleId>
              </a:tblPr>
              <a:tblGrid>
                <a:gridCol w="2146717">
                  <a:extLst>
                    <a:ext uri="{9D8B030D-6E8A-4147-A177-3AD203B41FA5}">
                      <a16:colId xmlns:a16="http://schemas.microsoft.com/office/drawing/2014/main" val="2196240432"/>
                    </a:ext>
                  </a:extLst>
                </a:gridCol>
                <a:gridCol w="2146717">
                  <a:extLst>
                    <a:ext uri="{9D8B030D-6E8A-4147-A177-3AD203B41FA5}">
                      <a16:colId xmlns:a16="http://schemas.microsoft.com/office/drawing/2014/main" val="1124754974"/>
                    </a:ext>
                  </a:extLst>
                </a:gridCol>
                <a:gridCol w="2146717">
                  <a:extLst>
                    <a:ext uri="{9D8B030D-6E8A-4147-A177-3AD203B41FA5}">
                      <a16:colId xmlns:a16="http://schemas.microsoft.com/office/drawing/2014/main" val="2035764089"/>
                    </a:ext>
                  </a:extLst>
                </a:gridCol>
              </a:tblGrid>
              <a:tr h="825660">
                <a:tc>
                  <a:txBody>
                    <a:bodyPr/>
                    <a:lstStyle/>
                    <a:p>
                      <a:endParaRPr lang="fr-FR" dirty="0"/>
                    </a:p>
                  </a:txBody>
                  <a:tcPr/>
                </a:tc>
                <a:tc>
                  <a:txBody>
                    <a:bodyPr/>
                    <a:lstStyle/>
                    <a:p>
                      <a:pPr algn="ctr"/>
                      <a:r>
                        <a:rPr lang="fr-FR" dirty="0"/>
                        <a:t>Vitesse</a:t>
                      </a:r>
                      <a:r>
                        <a:rPr lang="fr-FR" baseline="0" dirty="0"/>
                        <a:t> de transfert</a:t>
                      </a:r>
                      <a:endParaRPr lang="fr-FR" dirty="0"/>
                    </a:p>
                  </a:txBody>
                  <a:tcPr/>
                </a:tc>
                <a:tc>
                  <a:txBody>
                    <a:bodyPr/>
                    <a:lstStyle/>
                    <a:p>
                      <a:pPr algn="ctr"/>
                      <a:r>
                        <a:rPr lang="fr-FR" dirty="0"/>
                        <a:t>Distance de transfert</a:t>
                      </a:r>
                    </a:p>
                  </a:txBody>
                  <a:tcPr/>
                </a:tc>
                <a:extLst>
                  <a:ext uri="{0D108BD9-81ED-4DB2-BD59-A6C34878D82A}">
                    <a16:rowId xmlns:a16="http://schemas.microsoft.com/office/drawing/2014/main" val="3315303773"/>
                  </a:ext>
                </a:extLst>
              </a:tr>
              <a:tr h="825660">
                <a:tc>
                  <a:txBody>
                    <a:bodyPr/>
                    <a:lstStyle/>
                    <a:p>
                      <a:pPr algn="ctr"/>
                      <a:endParaRPr lang="fr-FR" dirty="0"/>
                    </a:p>
                  </a:txBody>
                  <a:tcPr/>
                </a:tc>
                <a:tc>
                  <a:txBody>
                    <a:bodyPr/>
                    <a:lstStyle/>
                    <a:p>
                      <a:pPr algn="ctr"/>
                      <a:r>
                        <a:rPr lang="fr-FR" dirty="0"/>
                        <a:t> 10Gbit/s</a:t>
                      </a:r>
                    </a:p>
                  </a:txBody>
                  <a:tcPr/>
                </a:tc>
                <a:tc>
                  <a:txBody>
                    <a:bodyPr/>
                    <a:lstStyle/>
                    <a:p>
                      <a:pPr algn="ctr"/>
                      <a:r>
                        <a:rPr lang="fr-FR" dirty="0"/>
                        <a:t>100m</a:t>
                      </a:r>
                    </a:p>
                  </a:txBody>
                  <a:tcPr/>
                </a:tc>
                <a:extLst>
                  <a:ext uri="{0D108BD9-81ED-4DB2-BD59-A6C34878D82A}">
                    <a16:rowId xmlns:a16="http://schemas.microsoft.com/office/drawing/2014/main" val="393286350"/>
                  </a:ext>
                </a:extLst>
              </a:tr>
              <a:tr h="825660">
                <a:tc>
                  <a:txBody>
                    <a:bodyPr/>
                    <a:lstStyle/>
                    <a:p>
                      <a:pPr algn="ctr"/>
                      <a:endParaRPr lang="fr-FR" dirty="0"/>
                    </a:p>
                  </a:txBody>
                  <a:tcPr/>
                </a:tc>
                <a:tc>
                  <a:txBody>
                    <a:bodyPr/>
                    <a:lstStyle/>
                    <a:p>
                      <a:pPr algn="ctr"/>
                      <a:r>
                        <a:rPr lang="fr-FR" dirty="0"/>
                        <a:t>6 Gbits/s (USB</a:t>
                      </a:r>
                      <a:r>
                        <a:rPr lang="fr-FR" baseline="0" dirty="0"/>
                        <a:t>3.1)</a:t>
                      </a:r>
                      <a:endParaRPr lang="fr-FR" dirty="0"/>
                    </a:p>
                  </a:txBody>
                  <a:tcPr/>
                </a:tc>
                <a:tc>
                  <a:txBody>
                    <a:bodyPr/>
                    <a:lstStyle/>
                    <a:p>
                      <a:pPr algn="ctr"/>
                      <a:r>
                        <a:rPr lang="fr-FR" dirty="0"/>
                        <a:t> 10m</a:t>
                      </a:r>
                    </a:p>
                  </a:txBody>
                  <a:tcPr/>
                </a:tc>
                <a:extLst>
                  <a:ext uri="{0D108BD9-81ED-4DB2-BD59-A6C34878D82A}">
                    <a16:rowId xmlns:a16="http://schemas.microsoft.com/office/drawing/2014/main" val="2552643680"/>
                  </a:ext>
                </a:extLst>
              </a:tr>
              <a:tr h="825660">
                <a:tc>
                  <a:txBody>
                    <a:bodyPr/>
                    <a:lstStyle/>
                    <a:p>
                      <a:pPr algn="ctr"/>
                      <a:endParaRPr lang="fr-FR" dirty="0"/>
                    </a:p>
                  </a:txBody>
                  <a:tcPr/>
                </a:tc>
                <a:tc>
                  <a:txBody>
                    <a:bodyPr/>
                    <a:lstStyle/>
                    <a:p>
                      <a:pPr algn="ctr"/>
                      <a:r>
                        <a:rPr lang="fr-FR" sz="1600" dirty="0">
                          <a:latin typeface="Arial" panose="020B0604020202020204" pitchFamily="34" charset="0"/>
                          <a:cs typeface="Arial" panose="020B0604020202020204" pitchFamily="34" charset="0"/>
                        </a:rPr>
                        <a:t>1Gbits</a:t>
                      </a:r>
                      <a:r>
                        <a:rPr lang="fr-FR" sz="1600" baseline="0" dirty="0">
                          <a:latin typeface="Arial" panose="020B0604020202020204" pitchFamily="34" charset="0"/>
                          <a:cs typeface="Arial" panose="020B0604020202020204" pitchFamily="34" charset="0"/>
                        </a:rPr>
                        <a:t>/s à 12.5Gbits/s</a:t>
                      </a:r>
                      <a:endParaRPr lang="fr-FR" sz="1600" dirty="0">
                        <a:latin typeface="Arial" panose="020B0604020202020204" pitchFamily="34" charset="0"/>
                        <a:cs typeface="Arial" panose="020B0604020202020204" pitchFamily="34" charset="0"/>
                      </a:endParaRPr>
                    </a:p>
                  </a:txBody>
                  <a:tcPr/>
                </a:tc>
                <a:tc>
                  <a:txBody>
                    <a:bodyPr/>
                    <a:lstStyle/>
                    <a:p>
                      <a:pPr algn="ctr"/>
                      <a:r>
                        <a:rPr lang="fr-FR" sz="1600" dirty="0">
                          <a:latin typeface="Arial" panose="020B0604020202020204" pitchFamily="34" charset="0"/>
                          <a:cs typeface="Arial" panose="020B0604020202020204" pitchFamily="34" charset="0"/>
                        </a:rPr>
                        <a:t>Jusqu’à 200m</a:t>
                      </a:r>
                    </a:p>
                  </a:txBody>
                  <a:tcPr/>
                </a:tc>
                <a:extLst>
                  <a:ext uri="{0D108BD9-81ED-4DB2-BD59-A6C34878D82A}">
                    <a16:rowId xmlns:a16="http://schemas.microsoft.com/office/drawing/2014/main" val="2419885069"/>
                  </a:ext>
                </a:extLst>
              </a:tr>
              <a:tr h="825660">
                <a:tc>
                  <a:txBody>
                    <a:bodyPr/>
                    <a:lstStyle/>
                    <a:p>
                      <a:pPr algn="ctr"/>
                      <a:endParaRPr lang="fr-FR" dirty="0"/>
                    </a:p>
                  </a:txBody>
                  <a:tcPr/>
                </a:tc>
                <a:tc>
                  <a:txBody>
                    <a:bodyPr/>
                    <a:lstStyle/>
                    <a:p>
                      <a:pPr algn="ctr"/>
                      <a:r>
                        <a:rPr lang="fr-FR" dirty="0"/>
                        <a:t>5Gbits/s</a:t>
                      </a:r>
                    </a:p>
                  </a:txBody>
                  <a:tcPr/>
                </a:tc>
                <a:tc>
                  <a:txBody>
                    <a:bodyPr/>
                    <a:lstStyle/>
                    <a:p>
                      <a:pPr algn="ctr"/>
                      <a:r>
                        <a:rPr lang="fr-FR" dirty="0"/>
                        <a:t>10m</a:t>
                      </a:r>
                    </a:p>
                  </a:txBody>
                  <a:tcPr/>
                </a:tc>
                <a:extLst>
                  <a:ext uri="{0D108BD9-81ED-4DB2-BD59-A6C34878D82A}">
                    <a16:rowId xmlns:a16="http://schemas.microsoft.com/office/drawing/2014/main" val="77284928"/>
                  </a:ext>
                </a:extLst>
              </a:tr>
              <a:tr h="825660">
                <a:tc>
                  <a:txBody>
                    <a:bodyPr/>
                    <a:lstStyle/>
                    <a:p>
                      <a:pPr algn="ctr"/>
                      <a:r>
                        <a:rPr lang="fr-FR" dirty="0" err="1"/>
                        <a:t>Fire</a:t>
                      </a:r>
                      <a:r>
                        <a:rPr lang="fr-FR" dirty="0"/>
                        <a:t> </a:t>
                      </a:r>
                      <a:r>
                        <a:rPr lang="fr-FR" dirty="0" err="1"/>
                        <a:t>Wire</a:t>
                      </a:r>
                      <a:endParaRPr lang="fr-FR" dirty="0"/>
                    </a:p>
                    <a:p>
                      <a:pPr algn="ctr"/>
                      <a:endParaRPr lang="fr-FR" dirty="0"/>
                    </a:p>
                    <a:p>
                      <a:pPr algn="ctr"/>
                      <a:endParaRPr lang="fr-FR" dirty="0"/>
                    </a:p>
                    <a:p>
                      <a:pPr algn="ctr"/>
                      <a:endParaRPr lang="fr-FR" dirty="0"/>
                    </a:p>
                  </a:txBody>
                  <a:tcPr/>
                </a:tc>
                <a:tc>
                  <a:txBody>
                    <a:bodyPr/>
                    <a:lstStyle/>
                    <a:p>
                      <a:pPr algn="ctr"/>
                      <a:r>
                        <a:rPr lang="fr-FR" dirty="0"/>
                        <a:t>800 Mbits/s</a:t>
                      </a:r>
                    </a:p>
                  </a:txBody>
                  <a:tcPr/>
                </a:tc>
                <a:tc>
                  <a:txBody>
                    <a:bodyPr/>
                    <a:lstStyle/>
                    <a:p>
                      <a:pPr algn="ctr"/>
                      <a:r>
                        <a:rPr lang="fr-FR" dirty="0"/>
                        <a:t>100m</a:t>
                      </a:r>
                    </a:p>
                  </a:txBody>
                  <a:tcPr/>
                </a:tc>
                <a:extLst>
                  <a:ext uri="{0D108BD9-81ED-4DB2-BD59-A6C34878D82A}">
                    <a16:rowId xmlns:a16="http://schemas.microsoft.com/office/drawing/2014/main" val="2161716961"/>
                  </a:ext>
                </a:extLst>
              </a:tr>
            </a:tbl>
          </a:graphicData>
        </a:graphic>
      </p:graphicFrame>
      <p:pic>
        <p:nvPicPr>
          <p:cNvPr id="2054" name="Picture 6" descr="傳USB-IF 有意再玩改名稱把戲，將USB 3.1 / 3.0 也都稱作USB 3.2 - BenchLife.inf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201" y="2782902"/>
            <a:ext cx="1351467" cy="7595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undefin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500" y="5527256"/>
            <a:ext cx="736567" cy="7365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060" y="4442098"/>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10"/>
          <a:stretch>
            <a:fillRect/>
          </a:stretch>
        </p:blipFill>
        <p:spPr>
          <a:xfrm>
            <a:off x="709192" y="3755983"/>
            <a:ext cx="1724267" cy="447738"/>
          </a:xfrm>
          <a:prstGeom prst="rect">
            <a:avLst/>
          </a:prstGeom>
        </p:spPr>
      </p:pic>
      <p:pic>
        <p:nvPicPr>
          <p:cNvPr id="2066"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4820" y="1976429"/>
            <a:ext cx="1383848" cy="6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0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502275"/>
            <a:ext cx="6992937" cy="1748925"/>
          </a:xfrm>
        </p:spPr>
        <p:txBody>
          <a:bodyPr rtlCol="0"/>
          <a:lstStyle/>
          <a:p>
            <a:pPr algn="just" rtl="0"/>
            <a:r>
              <a:rPr lang="fr-FR" u="sng" noProof="1"/>
              <a:t>Définition :</a:t>
            </a:r>
          </a:p>
          <a:p>
            <a:pPr algn="just" rtl="0"/>
            <a:r>
              <a:rPr lang="fr-FR" noProof="1"/>
              <a:t>La </a:t>
            </a:r>
            <a:r>
              <a:rPr lang="fr-FR" b="1" noProof="1">
                <a:solidFill>
                  <a:schemeClr val="tx2"/>
                </a:solidFill>
              </a:rPr>
              <a:t>vision industrielle</a:t>
            </a:r>
            <a:r>
              <a:rPr lang="fr-FR" b="1" noProof="1"/>
              <a:t> </a:t>
            </a:r>
            <a:r>
              <a:rPr lang="fr-FR" noProof="1"/>
              <a:t>est une combinaison de techniques premettant le </a:t>
            </a:r>
            <a:r>
              <a:rPr lang="fr-FR" b="1" noProof="1">
                <a:solidFill>
                  <a:schemeClr val="tx2"/>
                </a:solidFill>
              </a:rPr>
              <a:t>contrôle non destructif (CND)</a:t>
            </a:r>
            <a:r>
              <a:rPr lang="fr-FR" noProof="1">
                <a:solidFill>
                  <a:schemeClr val="tx2"/>
                </a:solidFill>
              </a:rPr>
              <a:t> </a:t>
            </a:r>
            <a:r>
              <a:rPr lang="fr-FR" noProof="1"/>
              <a:t>d’un objet (</a:t>
            </a:r>
            <a:r>
              <a:rPr lang="fr-FR" noProof="1" smtClean="0"/>
              <a:t>utilisée </a:t>
            </a:r>
            <a:r>
              <a:rPr lang="fr-FR" noProof="1"/>
              <a:t>par exemple sur des chaines de production).</a:t>
            </a:r>
          </a:p>
          <a:p>
            <a:pPr algn="just" rtl="0"/>
            <a:endParaRPr lang="fr-FR" noProof="1"/>
          </a:p>
          <a:p>
            <a:pPr algn="just" rtl="0"/>
            <a:endParaRPr lang="fr-FR" noProof="1"/>
          </a:p>
          <a:p>
            <a:pPr algn="just" rtl="0"/>
            <a:r>
              <a:rPr lang="fr-FR" u="sng" noProof="1"/>
              <a:t>Contrôle non destructif :</a:t>
            </a:r>
          </a:p>
          <a:p>
            <a:pPr algn="just" rtl="0"/>
            <a:r>
              <a:rPr lang="fr-FR" noProof="1"/>
              <a:t>Toutes méthodes et procédés permettant d’obtenir des informations et des données techniques d’un objet </a:t>
            </a:r>
            <a:r>
              <a:rPr lang="fr-FR" b="1" noProof="1">
                <a:solidFill>
                  <a:schemeClr val="tx2"/>
                </a:solidFill>
              </a:rPr>
              <a:t>sans altération ou destruction</a:t>
            </a:r>
            <a:r>
              <a:rPr lang="fr-FR" noProof="1"/>
              <a:t> de ce dernier.</a:t>
            </a:r>
          </a:p>
          <a:p>
            <a:pPr algn="just" rtl="0"/>
            <a:endParaRPr lang="fr-FR" noProof="1"/>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41625692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descr="https://www.baumer.com/medias/sys_master/images-content/images-content/h49/h65/9074012717086/Grafik-SR-VT-10GigE-Interfaces-EN-992x6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00" y="1926970"/>
            <a:ext cx="5913314" cy="3665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傳USB-IF 有意再玩改名稱把戲，將USB 3.1 / 3.0 也都稱作USB 3.2 - BenchLife.inf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466" y="3661878"/>
            <a:ext cx="773623" cy="43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3951" y="3194223"/>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10"/>
          <a:stretch>
            <a:fillRect/>
          </a:stretch>
        </p:blipFill>
        <p:spPr>
          <a:xfrm>
            <a:off x="2585530" y="2151520"/>
            <a:ext cx="1724267" cy="447738"/>
          </a:xfrm>
          <a:prstGeom prst="rect">
            <a:avLst/>
          </a:prstGeom>
        </p:spPr>
      </p:pic>
      <p:pic>
        <p:nvPicPr>
          <p:cNvPr id="22"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9322" y="4199845"/>
            <a:ext cx="1058456" cy="50717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spTree>
    <p:extLst>
      <p:ext uri="{BB962C8B-B14F-4D97-AF65-F5344CB8AC3E}">
        <p14:creationId xmlns:p14="http://schemas.microsoft.com/office/powerpoint/2010/main" val="2378529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Comment choisir </a:t>
            </a:r>
            <a:r>
              <a:rPr lang="fr-FR" dirty="0" smtClean="0"/>
              <a:t>une caméra ?</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6" name="ZoneTexte 15"/>
          <p:cNvSpPr txBox="1"/>
          <p:nvPr/>
        </p:nvSpPr>
        <p:spPr>
          <a:xfrm>
            <a:off x="360000" y="1311888"/>
            <a:ext cx="11435760"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Cahier des charges :</a:t>
            </a:r>
          </a:p>
          <a:p>
            <a:pPr algn="just"/>
            <a:r>
              <a:rPr lang="fr-FR" dirty="0">
                <a:latin typeface="Arial" panose="020B0604020202020204" pitchFamily="34" charset="0"/>
                <a:cs typeface="Arial" panose="020B0604020202020204" pitchFamily="34" charset="0"/>
              </a:rPr>
              <a:t>   - Taille du plus petit élément à </a:t>
            </a:r>
            <a:r>
              <a:rPr lang="fr-FR" dirty="0" smtClean="0">
                <a:latin typeface="Arial" panose="020B0604020202020204" pitchFamily="34" charset="0"/>
                <a:cs typeface="Arial" panose="020B0604020202020204" pitchFamily="34" charset="0"/>
              </a:rPr>
              <a:t>observer</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 Dimension de la scène à </a:t>
            </a:r>
            <a:r>
              <a:rPr lang="fr-FR" dirty="0" smtClean="0">
                <a:latin typeface="Arial" panose="020B0604020202020204" pitchFamily="34" charset="0"/>
                <a:cs typeface="Arial" panose="020B0604020202020204" pitchFamily="34" charset="0"/>
              </a:rPr>
              <a:t>observer </a:t>
            </a:r>
          </a:p>
          <a:p>
            <a:pPr algn="just"/>
            <a:r>
              <a:rPr lang="fr-FR" dirty="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Vitesse de défilement des </a:t>
            </a:r>
            <a:r>
              <a:rPr lang="fr-FR" dirty="0" smtClean="0">
                <a:latin typeface="Arial" panose="020B0604020202020204" pitchFamily="34" charset="0"/>
                <a:cs typeface="Arial" panose="020B0604020202020204" pitchFamily="34" charset="0"/>
              </a:rPr>
              <a:t>objets           </a:t>
            </a: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Paramètres à calculer :</a:t>
            </a:r>
          </a:p>
          <a:p>
            <a:pPr algn="just"/>
            <a:r>
              <a:rPr lang="fr-FR" dirty="0">
                <a:latin typeface="Arial" panose="020B0604020202020204" pitchFamily="34" charset="0"/>
                <a:cs typeface="Arial" panose="020B0604020202020204" pitchFamily="34" charset="0"/>
              </a:rPr>
              <a:t>  - Précision d’un pixel (horizontal vertical, en mm)</a:t>
            </a:r>
          </a:p>
          <a:p>
            <a:pPr algn="just"/>
            <a:r>
              <a:rPr lang="fr-FR" dirty="0">
                <a:latin typeface="Arial" panose="020B0604020202020204" pitchFamily="34" charset="0"/>
                <a:cs typeface="Arial" panose="020B0604020202020204" pitchFamily="34" charset="0"/>
              </a:rPr>
              <a:t>  - La résolution d’un capteur (nombres de </a:t>
            </a:r>
            <a:r>
              <a:rPr lang="fr-FR" dirty="0" smtClean="0">
                <a:latin typeface="Arial" panose="020B0604020202020204" pitchFamily="34" charset="0"/>
                <a:cs typeface="Arial" panose="020B0604020202020204" pitchFamily="34" charset="0"/>
              </a:rPr>
              <a:t>pixels)</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 Temps d’exposition</a:t>
            </a:r>
          </a:p>
          <a:p>
            <a:pPr algn="just"/>
            <a:r>
              <a:rPr lang="fr-FR" dirty="0">
                <a:latin typeface="Arial" panose="020B0604020202020204" pitchFamily="34" charset="0"/>
                <a:cs typeface="Arial" panose="020B0604020202020204" pitchFamily="34" charset="0"/>
              </a:rPr>
              <a:t>  - Fréquence d’acquisition des images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Autres caractéristiques à déterminer :</a:t>
            </a:r>
          </a:p>
          <a:p>
            <a:pPr algn="just"/>
            <a:r>
              <a:rPr lang="fr-FR" dirty="0">
                <a:latin typeface="Arial" panose="020B0604020202020204" pitchFamily="34" charset="0"/>
                <a:cs typeface="Arial" panose="020B0604020202020204" pitchFamily="34" charset="0"/>
              </a:rPr>
              <a:t>  - Dynamique du capteur (8bits, 10bits ou 12bits)</a:t>
            </a:r>
          </a:p>
          <a:p>
            <a:pPr algn="just"/>
            <a:r>
              <a:rPr lang="fr-FR" dirty="0">
                <a:latin typeface="Arial" panose="020B0604020202020204" pitchFamily="34" charset="0"/>
                <a:cs typeface="Arial" panose="020B0604020202020204" pitchFamily="34" charset="0"/>
              </a:rPr>
              <a:t>  - Le type de capteur (linéaire ou matriciel, N&amp;B ou couleur)</a:t>
            </a:r>
          </a:p>
          <a:p>
            <a:pPr algn="just"/>
            <a:r>
              <a:rPr lang="fr-FR" dirty="0">
                <a:latin typeface="Arial" panose="020B0604020202020204" pitchFamily="34" charset="0"/>
                <a:cs typeface="Arial" panose="020B0604020202020204" pitchFamily="34" charset="0"/>
              </a:rPr>
              <a:t> </a:t>
            </a:r>
          </a:p>
        </p:txBody>
      </p:sp>
      <p:pic>
        <p:nvPicPr>
          <p:cNvPr id="6146" name="Picture 2" descr="11 133 photos et images de Caméra De Télévision - Getty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b="45361"/>
          <a:stretch/>
        </p:blipFill>
        <p:spPr bwMode="auto">
          <a:xfrm>
            <a:off x="7255548" y="2383388"/>
            <a:ext cx="3903100" cy="2000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hink Icons &amp; 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443" y="360000"/>
            <a:ext cx="810431" cy="8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54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b="1" noProof="1"/>
              <a:t>TD1 : Détection de QR Code sur colis</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42</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Picture 12" descr="Boîtes Sur Un Tapis Roulant Dans Un Entrepôt | Photo Premium">
            <a:extLst>
              <a:ext uri="{FF2B5EF4-FFF2-40B4-BE49-F238E27FC236}">
                <a16:creationId xmlns:a16="http://schemas.microsoft.com/office/drawing/2014/main" id="{600DC0B8-23A6-5614-8F93-24B58479D0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5817" y="2271129"/>
            <a:ext cx="2636838" cy="1744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60000" y="4867841"/>
            <a:ext cx="7506853" cy="400110"/>
          </a:xfrm>
          <a:prstGeom prst="rect">
            <a:avLst/>
          </a:prstGeom>
        </p:spPr>
        <p:txBody>
          <a:bodyPr wrap="square">
            <a:spAutoFit/>
          </a:bodyPr>
          <a:lstStyle/>
          <a:p>
            <a:r>
              <a:rPr lang="fr-FR" sz="2000" b="1" dirty="0"/>
              <a:t>https://github.com/Robxley/VisionIndustrielle</a:t>
            </a:r>
          </a:p>
        </p:txBody>
      </p:sp>
    </p:spTree>
    <p:extLst>
      <p:ext uri="{BB962C8B-B14F-4D97-AF65-F5344CB8AC3E}">
        <p14:creationId xmlns:p14="http://schemas.microsoft.com/office/powerpoint/2010/main" val="14114494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 : Détection de QR Code sur </a:t>
            </a:r>
            <a:r>
              <a:rPr lang="fr-FR" noProof="1" smtClean="0"/>
              <a:t>colis</a:t>
            </a:r>
          </a:p>
          <a:p>
            <a:pPr marL="881063" lvl="2" indent="-342900">
              <a:buAutoNum type="alphaLcParenR" startAt="5"/>
            </a:pPr>
            <a:r>
              <a:rPr lang="fr-FR" b="1" noProof="1" smtClean="0"/>
              <a:t>Objectif</a:t>
            </a:r>
          </a:p>
          <a:p>
            <a:pPr marL="881063" lvl="2" indent="-342900">
              <a:buAutoNum type="alphaLcParenR" startAt="5"/>
            </a:pPr>
            <a:r>
              <a:rPr lang="fr-FR" b="1" noProof="1" smtClean="0"/>
              <a:t>TD2 : Exercices</a:t>
            </a:r>
            <a:endParaRPr lang="fr-FR" b="1" noProof="1" smtClean="0"/>
          </a:p>
          <a:p>
            <a:pPr marL="881063" lvl="2" indent="-342900">
              <a:buFont typeface="Arial" panose="020B0604020202020204" pitchFamily="34" charset="0"/>
              <a:buAutoNum type="alphaLcParenR" startAt="5"/>
            </a:pPr>
            <a:r>
              <a:rPr lang="fr-FR" noProof="1" smtClean="0"/>
              <a:t>TP3 </a:t>
            </a:r>
            <a:r>
              <a:rPr lang="fr-FR" noProof="1"/>
              <a:t>: </a:t>
            </a:r>
            <a:r>
              <a:rPr lang="fr-FR" noProof="1" smtClean="0"/>
              <a:t>Jupyter Notebook - Scan d’une bouteille en rotation</a:t>
            </a:r>
            <a:endParaRPr lang="fr-FR" b="1" noProof="1" smtClean="0"/>
          </a:p>
          <a:p>
            <a:pPr marL="606425" lvl="1" indent="-342900" rtl="0">
              <a:buFont typeface="+mj-lt"/>
              <a:buAutoNum type="arabicPeriod"/>
            </a:pPr>
            <a:r>
              <a:rPr lang="fr-FR" noProof="1" smtClean="0"/>
              <a:t>TP - Images</a:t>
            </a:r>
            <a:endParaRPr lang="fr-FR" dirty="0" smtClean="0"/>
          </a:p>
          <a:p>
            <a:pPr marL="606425" lvl="1" indent="-342900" rtl="0">
              <a:buFont typeface="+mj-lt"/>
              <a:buAutoNum type="arabicPeriod"/>
            </a:pPr>
            <a:r>
              <a:rPr lang="fr-FR" dirty="0" smtClean="0"/>
              <a:t>TP - Traitement </a:t>
            </a:r>
            <a:r>
              <a:rPr lang="fr-FR" dirty="0"/>
              <a:t>d’image</a:t>
            </a:r>
          </a:p>
          <a:p>
            <a:pPr marL="0" indent="0" rtl="0">
              <a:buNone/>
            </a:pPr>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43</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9180897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smtClean="0"/>
              <a:t>Objectif &amp; Caméra</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Objectif de caméra à focale fixe - Tous les fabricants industriels"/>
          <p:cNvPicPr>
            <a:picLocks noChangeAspect="1" noChangeArrowheads="1"/>
          </p:cNvPicPr>
          <p:nvPr/>
        </p:nvPicPr>
        <p:blipFill rotWithShape="1">
          <a:blip r:embed="rId3">
            <a:extLst>
              <a:ext uri="{28A0092B-C50C-407E-A947-70E740481C1C}">
                <a14:useLocalDpi xmlns:a14="http://schemas.microsoft.com/office/drawing/2010/main" val="0"/>
              </a:ext>
            </a:extLst>
          </a:blip>
          <a:srcRect t="19245" b="17620"/>
          <a:stretch/>
        </p:blipFill>
        <p:spPr bwMode="auto">
          <a:xfrm>
            <a:off x="686794" y="3836773"/>
            <a:ext cx="2857500" cy="180408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1970650" y="1535315"/>
            <a:ext cx="3154535" cy="1886390"/>
            <a:chOff x="8058900" y="4167910"/>
            <a:chExt cx="3154535" cy="1886390"/>
          </a:xfrm>
        </p:grpSpPr>
        <p:pic>
          <p:nvPicPr>
            <p:cNvPr id="1028" name="Picture 4" descr="Basler aca1300-30gm Outils de Vision Caméra Industrielle Avec Lentille  (Lentille | eBay"/>
            <p:cNvPicPr>
              <a:picLocks noChangeAspect="1" noChangeArrowheads="1"/>
            </p:cNvPicPr>
            <p:nvPr/>
          </p:nvPicPr>
          <p:blipFill rotWithShape="1">
            <a:blip r:embed="rId4">
              <a:extLst>
                <a:ext uri="{28A0092B-C50C-407E-A947-70E740481C1C}">
                  <a14:useLocalDpi xmlns:a14="http://schemas.microsoft.com/office/drawing/2010/main" val="0"/>
                </a:ext>
              </a:extLst>
            </a:blip>
            <a:srcRect t="25872" b="27709"/>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058900" y="5684968"/>
              <a:ext cx="1878419" cy="369332"/>
            </a:xfrm>
            <a:prstGeom prst="rect">
              <a:avLst/>
            </a:prstGeom>
            <a:noFill/>
          </p:spPr>
          <p:txBody>
            <a:bodyPr wrap="square" rtlCol="0">
              <a:spAutoFit/>
            </a:bodyPr>
            <a:lstStyle/>
            <a:p>
              <a:r>
                <a:rPr lang="fr-FR" dirty="0" smtClean="0"/>
                <a:t>Caméra</a:t>
              </a:r>
              <a:endParaRPr lang="fr-FR" dirty="0"/>
            </a:p>
          </p:txBody>
        </p:sp>
        <p:sp>
          <p:nvSpPr>
            <p:cNvPr id="29" name="ZoneTexte 28"/>
            <p:cNvSpPr txBox="1"/>
            <p:nvPr/>
          </p:nvSpPr>
          <p:spPr>
            <a:xfrm>
              <a:off x="9632544" y="5684968"/>
              <a:ext cx="1397480" cy="369332"/>
            </a:xfrm>
            <a:prstGeom prst="rect">
              <a:avLst/>
            </a:prstGeom>
            <a:noFill/>
          </p:spPr>
          <p:txBody>
            <a:bodyPr wrap="square" rtlCol="0">
              <a:spAutoFit/>
            </a:bodyPr>
            <a:lstStyle/>
            <a:p>
              <a:r>
                <a:rPr lang="fr-FR" dirty="0"/>
                <a:t>Objectif</a:t>
              </a:r>
            </a:p>
          </p:txBody>
        </p:sp>
      </p:grpSp>
      <p:sp>
        <p:nvSpPr>
          <p:cNvPr id="15" name="ZoneTexte 14"/>
          <p:cNvSpPr txBox="1"/>
          <p:nvPr/>
        </p:nvSpPr>
        <p:spPr>
          <a:xfrm>
            <a:off x="8048139" y="1363927"/>
            <a:ext cx="3784161" cy="1754326"/>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a:t>
            </a:r>
            <a:r>
              <a:rPr lang="fr-FR" dirty="0">
                <a:solidFill>
                  <a:schemeClr val="accent1"/>
                </a:solidFill>
                <a:latin typeface="Arial" panose="020B0604020202020204" pitchFamily="34" charset="0"/>
                <a:cs typeface="Arial" panose="020B0604020202020204" pitchFamily="34" charset="0"/>
              </a:rPr>
              <a:t>caméras</a:t>
            </a:r>
            <a:r>
              <a:rPr lang="fr-FR" dirty="0">
                <a:latin typeface="Arial" panose="020B0604020202020204" pitchFamily="34" charset="0"/>
                <a:cs typeface="Arial" panose="020B0604020202020204" pitchFamily="34" charset="0"/>
              </a:rPr>
              <a:t> ont toujours besoin d’un </a:t>
            </a:r>
            <a:r>
              <a:rPr lang="fr-FR" dirty="0" smtClean="0">
                <a:solidFill>
                  <a:schemeClr val="accent1"/>
                </a:solidFill>
                <a:latin typeface="Arial" panose="020B0604020202020204" pitchFamily="34" charset="0"/>
                <a:cs typeface="Arial" panose="020B0604020202020204" pitchFamily="34" charset="0"/>
              </a:rPr>
              <a:t>objectif</a:t>
            </a:r>
            <a:r>
              <a:rPr lang="fr-FR" dirty="0" smtClean="0">
                <a:latin typeface="Arial" panose="020B0604020202020204" pitchFamily="34" charset="0"/>
                <a:cs typeface="Arial" panose="020B0604020202020204" pitchFamily="34" charset="0"/>
              </a:rPr>
              <a:t> pour diriger </a:t>
            </a:r>
            <a:r>
              <a:rPr lang="fr-FR" dirty="0">
                <a:latin typeface="Arial" panose="020B0604020202020204" pitchFamily="34" charset="0"/>
                <a:cs typeface="Arial" panose="020B0604020202020204" pitchFamily="34" charset="0"/>
              </a:rPr>
              <a:t>la lumière réfléchie par la scène </a:t>
            </a:r>
            <a:r>
              <a:rPr lang="fr-FR" dirty="0" smtClean="0">
                <a:latin typeface="Arial" panose="020B0604020202020204" pitchFamily="34" charset="0"/>
                <a:cs typeface="Arial" panose="020B0604020202020204" pitchFamily="34" charset="0"/>
              </a:rPr>
              <a:t>vers </a:t>
            </a:r>
            <a:r>
              <a:rPr lang="fr-FR" dirty="0">
                <a:latin typeface="Arial" panose="020B0604020202020204" pitchFamily="34" charset="0"/>
                <a:cs typeface="Arial" panose="020B0604020202020204" pitchFamily="34" charset="0"/>
              </a:rPr>
              <a:t>le </a:t>
            </a:r>
            <a:r>
              <a:rPr lang="fr-FR" dirty="0">
                <a:solidFill>
                  <a:schemeClr val="accent1"/>
                </a:solidFill>
                <a:latin typeface="Arial" panose="020B0604020202020204" pitchFamily="34" charset="0"/>
                <a:cs typeface="Arial" panose="020B0604020202020204" pitchFamily="34" charset="0"/>
              </a:rPr>
              <a:t>capteur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6" name="Picture 12" descr="Quel objectif photo choisir en 2020 ? | Guide d&amp;#39;achat Materiel.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9960863">
            <a:off x="3882534" y="3646702"/>
            <a:ext cx="2633735" cy="2011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48139" y="2809549"/>
            <a:ext cx="3905959" cy="2862322"/>
          </a:xfrm>
          <a:prstGeom prst="rect">
            <a:avLst/>
          </a:prstGeom>
        </p:spPr>
        <p:txBody>
          <a:bodyPr wrap="square">
            <a:spAutoFit/>
          </a:bodyPr>
          <a:lstStyle/>
          <a:p>
            <a:pPr algn="just"/>
            <a:r>
              <a:rPr lang="fr-FR" dirty="0" smtClean="0">
                <a:latin typeface="Arial" panose="020B0604020202020204" pitchFamily="34" charset="0"/>
                <a:cs typeface="Arial" panose="020B0604020202020204" pitchFamily="34" charset="0"/>
              </a:rPr>
              <a:t>La constitution de l’objectif (rayons des lentilles, la distance entre les lentilles, la distance entre l’objet et la lentille (distance de travail), ainsi que la distance entre la lentille et le capteur ont un impact sur la qualité d’image.</a:t>
            </a:r>
          </a:p>
          <a:p>
            <a:pPr algn="just"/>
            <a:endParaRPr lang="fr-FR" dirty="0">
              <a:latin typeface="Arial" panose="020B0604020202020204" pitchFamily="34" charset="0"/>
              <a:cs typeface="Arial" panose="020B0604020202020204" pitchFamily="34" charset="0"/>
            </a:endParaRPr>
          </a:p>
          <a:p>
            <a:pPr algn="just"/>
            <a:r>
              <a:rPr lang="fr-FR" dirty="0" smtClean="0">
                <a:solidFill>
                  <a:schemeClr val="accent1">
                    <a:lumMod val="75000"/>
                  </a:schemeClr>
                </a:solidFill>
                <a:latin typeface="Arial" panose="020B0604020202020204" pitchFamily="34" charset="0"/>
                <a:cs typeface="Arial" panose="020B0604020202020204" pitchFamily="34" charset="0"/>
              </a:rPr>
              <a:t>Tout cela se calcule pour avoir la meilleure image possible !</a:t>
            </a:r>
            <a:endParaRPr lang="fr-FR"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361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Objectif </a:t>
            </a:r>
            <a:r>
              <a:rPr lang="fr-FR" dirty="0"/>
              <a:t>–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637260" y="1265187"/>
            <a:ext cx="448234" cy="19555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60000" y="1424741"/>
            <a:ext cx="6611386" cy="923330"/>
          </a:xfrm>
          <a:prstGeom prst="rect">
            <a:avLst/>
          </a:prstGeom>
          <a:noFill/>
        </p:spPr>
        <p:txBody>
          <a:bodyPr wrap="square" rtlCol="0">
            <a:spAutoFit/>
          </a:bodyPr>
          <a:lstStyle/>
          <a:p>
            <a:pPr algn="just"/>
            <a:r>
              <a:rPr lang="fr-FR" b="1" dirty="0">
                <a:solidFill>
                  <a:schemeClr val="accent1"/>
                </a:solidFill>
                <a:latin typeface="Arial" panose="020B0604020202020204" pitchFamily="34" charset="0"/>
                <a:cs typeface="Arial" panose="020B0604020202020204" pitchFamily="34" charset="0"/>
              </a:rPr>
              <a:t>La monture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grpSp>
        <p:nvGrpSpPr>
          <p:cNvPr id="11" name="Groupe 10"/>
          <p:cNvGrpSpPr/>
          <p:nvPr/>
        </p:nvGrpSpPr>
        <p:grpSpPr>
          <a:xfrm>
            <a:off x="8062624" y="4577493"/>
            <a:ext cx="3154535" cy="1886390"/>
            <a:chOff x="8058900" y="4167910"/>
            <a:chExt cx="3154535" cy="1886390"/>
          </a:xfrm>
        </p:grpSpPr>
        <p:pic>
          <p:nvPicPr>
            <p:cNvPr id="12" name="Picture 4" descr="Basler aca1300-30gm Outils de Vision Caméra Industrielle Avec Lentille  (Lentille | eBay"/>
            <p:cNvPicPr>
              <a:picLocks noChangeAspect="1" noChangeArrowheads="1"/>
            </p:cNvPicPr>
            <p:nvPr/>
          </p:nvPicPr>
          <p:blipFill rotWithShape="1">
            <a:blip r:embed="rId4">
              <a:extLst>
                <a:ext uri="{28A0092B-C50C-407E-A947-70E740481C1C}">
                  <a14:useLocalDpi xmlns:a14="http://schemas.microsoft.com/office/drawing/2010/main" val="0"/>
                </a:ext>
              </a:extLst>
            </a:blip>
            <a:srcRect t="25872" b="27709"/>
            <a:stretch/>
          </p:blipFill>
          <p:spPr bwMode="auto">
            <a:xfrm>
              <a:off x="8172523" y="4167910"/>
              <a:ext cx="3040912" cy="14115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8058900" y="5684968"/>
              <a:ext cx="1878419" cy="369332"/>
            </a:xfrm>
            <a:prstGeom prst="rect">
              <a:avLst/>
            </a:prstGeom>
            <a:noFill/>
          </p:spPr>
          <p:txBody>
            <a:bodyPr wrap="square" rtlCol="0">
              <a:spAutoFit/>
            </a:bodyPr>
            <a:lstStyle/>
            <a:p>
              <a:r>
                <a:rPr lang="fr-FR" dirty="0" smtClean="0"/>
                <a:t>Caméra</a:t>
              </a:r>
              <a:endParaRPr lang="fr-FR" dirty="0"/>
            </a:p>
          </p:txBody>
        </p:sp>
        <p:sp>
          <p:nvSpPr>
            <p:cNvPr id="18" name="ZoneTexte 17"/>
            <p:cNvSpPr txBox="1"/>
            <p:nvPr/>
          </p:nvSpPr>
          <p:spPr>
            <a:xfrm>
              <a:off x="9632544" y="5684968"/>
              <a:ext cx="1397480" cy="369332"/>
            </a:xfrm>
            <a:prstGeom prst="rect">
              <a:avLst/>
            </a:prstGeom>
            <a:noFill/>
          </p:spPr>
          <p:txBody>
            <a:bodyPr wrap="square" rtlCol="0">
              <a:spAutoFit/>
            </a:bodyPr>
            <a:lstStyle/>
            <a:p>
              <a:r>
                <a:rPr lang="fr-FR" dirty="0"/>
                <a:t>Objectif</a:t>
              </a:r>
            </a:p>
          </p:txBody>
        </p:sp>
      </p:grpSp>
    </p:spTree>
    <p:extLst>
      <p:ext uri="{BB962C8B-B14F-4D97-AF65-F5344CB8AC3E}">
        <p14:creationId xmlns:p14="http://schemas.microsoft.com/office/powerpoint/2010/main" val="300571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13" name="Rectangle 12"/>
          <p:cNvSpPr/>
          <p:nvPr/>
        </p:nvSpPr>
        <p:spPr>
          <a:xfrm>
            <a:off x="9792738" y="1424741"/>
            <a:ext cx="672892" cy="168887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230832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L’ouverture</a:t>
            </a:r>
            <a:r>
              <a:rPr lang="fr-FR" b="1" dirty="0">
                <a:latin typeface="Arial" panose="020B0604020202020204" pitchFamily="34" charset="0"/>
                <a:cs typeface="Arial" panose="020B0604020202020204" pitchFamily="34" charset="0"/>
              </a:rPr>
              <a:t> : </a:t>
            </a:r>
            <a:r>
              <a:rPr lang="fr-FR" dirty="0">
                <a:latin typeface="Arial" panose="020B0604020202020204" pitchFamily="34" charset="0"/>
                <a:cs typeface="Arial" panose="020B0604020202020204" pitchFamily="34" charset="0"/>
              </a:rPr>
              <a:t>permet de piloter le diaphragme (ou iris) de l’objectif pour jouer sur la quantité de </a:t>
            </a:r>
            <a:r>
              <a:rPr lang="fr-FR" dirty="0">
                <a:solidFill>
                  <a:schemeClr val="accent1"/>
                </a:solidFill>
                <a:latin typeface="Arial" panose="020B0604020202020204" pitchFamily="34" charset="0"/>
                <a:cs typeface="Arial" panose="020B0604020202020204" pitchFamily="34" charset="0"/>
              </a:rPr>
              <a:t>lumière atteignant le </a:t>
            </a:r>
            <a:r>
              <a:rPr lang="fr-FR" dirty="0" smtClean="0">
                <a:solidFill>
                  <a:schemeClr val="accent1"/>
                </a:solidFill>
                <a:latin typeface="Arial" panose="020B0604020202020204" pitchFamily="34" charset="0"/>
                <a:cs typeface="Arial" panose="020B0604020202020204" pitchFamily="34" charset="0"/>
              </a:rPr>
              <a:t>capteur et la profondeur de champ</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Peut-être automatique, </a:t>
            </a:r>
            <a:r>
              <a:rPr lang="fr-FR" dirty="0" smtClean="0">
                <a:latin typeface="Arial" panose="020B0604020202020204" pitchFamily="34" charset="0"/>
                <a:cs typeface="Arial" panose="020B0604020202020204" pitchFamily="34" charset="0"/>
              </a:rPr>
              <a:t>pilotée </a:t>
            </a:r>
            <a:r>
              <a:rPr lang="fr-FR" dirty="0">
                <a:latin typeface="Arial" panose="020B0604020202020204" pitchFamily="34" charset="0"/>
                <a:cs typeface="Arial" panose="020B0604020202020204" pitchFamily="34" charset="0"/>
              </a:rPr>
              <a:t>ou manuelle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1026" name="Picture 2" descr="undefin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077" y="4187546"/>
            <a:ext cx="3603323" cy="240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1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3139321"/>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et la profondeur de champ. 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focale </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elle permet de voir les objets plus ou moins grand</a:t>
            </a:r>
            <a:r>
              <a:rPr lang="fr-FR" dirty="0" smtClean="0">
                <a:latin typeface="Arial" panose="020B0604020202020204" pitchFamily="34" charset="0"/>
                <a:cs typeface="Arial" panose="020B0604020202020204" pitchFamily="34" charset="0"/>
              </a:rPr>
              <a:t>. Généralement </a:t>
            </a:r>
            <a:r>
              <a:rPr lang="fr-FR" dirty="0" smtClean="0">
                <a:solidFill>
                  <a:schemeClr val="accent1"/>
                </a:solidFill>
                <a:latin typeface="Arial" panose="020B0604020202020204" pitchFamily="34" charset="0"/>
                <a:cs typeface="Arial" panose="020B0604020202020204" pitchFamily="34" charset="0"/>
              </a:rPr>
              <a:t>valeur fixe sur les objectifs de vision industrielle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
        <p:nvSpPr>
          <p:cNvPr id="13" name="Rectangle 12"/>
          <p:cNvSpPr/>
          <p:nvPr/>
        </p:nvSpPr>
        <p:spPr>
          <a:xfrm>
            <a:off x="8577641" y="1358283"/>
            <a:ext cx="388806" cy="17133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https://upload.wikimedia.org/wikipedia/commons/thumb/7/79/Focal-length-a.png/220px-Focal-length-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316" y="4367770"/>
            <a:ext cx="2689751" cy="204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33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stretch>
            <a:fillRect/>
          </a:stretch>
        </p:blipFill>
        <p:spPr>
          <a:xfrm>
            <a:off x="6983033" y="682952"/>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a:t>
            </a:r>
            <a:r>
              <a:rPr lang="fr-FR" dirty="0" smtClean="0"/>
              <a:t>Constitution</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0000" y="1424741"/>
            <a:ext cx="6611386" cy="4801314"/>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a:t>
            </a:r>
            <a:r>
              <a:rPr lang="fr-FR" dirty="0" smtClean="0">
                <a:latin typeface="Arial" panose="020B0604020202020204" pitchFamily="34" charset="0"/>
                <a:cs typeface="Arial" panose="020B0604020202020204" pitchFamily="34" charset="0"/>
              </a:rPr>
              <a:t>visse </a:t>
            </a:r>
            <a:r>
              <a:rPr lang="fr-FR" dirty="0">
                <a:latin typeface="Arial" panose="020B0604020202020204" pitchFamily="34" charset="0"/>
                <a:cs typeface="Arial" panose="020B0604020202020204" pitchFamily="34" charset="0"/>
              </a:rPr>
              <a:t>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a:t>
            </a:r>
            <a:r>
              <a:rPr lang="fr-FR" dirty="0" smtClean="0">
                <a:latin typeface="Arial" panose="020B0604020202020204" pitchFamily="34" charset="0"/>
                <a:cs typeface="Arial" panose="020B0604020202020204" pitchFamily="34" charset="0"/>
              </a:rPr>
              <a:t>capteur et la profondeur de champ. </a:t>
            </a:r>
            <a:r>
              <a:rPr lang="fr-FR" dirty="0">
                <a:latin typeface="Arial" panose="020B0604020202020204" pitchFamily="34" charset="0"/>
                <a:cs typeface="Arial" panose="020B0604020202020204" pitchFamily="34" charset="0"/>
              </a:rPr>
              <a:t>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focale : </a:t>
            </a:r>
            <a:r>
              <a:rPr lang="fr-FR" dirty="0">
                <a:latin typeface="Arial" panose="020B0604020202020204" pitchFamily="34" charset="0"/>
                <a:cs typeface="Arial" panose="020B0604020202020204" pitchFamily="34" charset="0"/>
              </a:rPr>
              <a:t>elle permet de voir les objets plus ou moins grand</a:t>
            </a:r>
            <a:r>
              <a:rPr lang="fr-FR" dirty="0" smtClean="0">
                <a:latin typeface="Arial" panose="020B0604020202020204" pitchFamily="34" charset="0"/>
                <a:cs typeface="Arial" panose="020B0604020202020204" pitchFamily="34" charset="0"/>
              </a:rPr>
              <a:t>.</a:t>
            </a:r>
          </a:p>
          <a:p>
            <a:pPr algn="just"/>
            <a:r>
              <a:rPr lang="fr-FR" dirty="0">
                <a:latin typeface="Arial" panose="020B0604020202020204" pitchFamily="34" charset="0"/>
                <a:cs typeface="Arial" panose="020B0604020202020204" pitchFamily="34" charset="0"/>
              </a:rPr>
              <a:t>Généralement fixe sur les objectifs de vision industrielle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b="1" dirty="0">
                <a:solidFill>
                  <a:schemeClr val="accent1"/>
                </a:solidFill>
                <a:latin typeface="Arial" panose="020B0604020202020204" pitchFamily="34" charset="0"/>
                <a:cs typeface="Arial" panose="020B0604020202020204" pitchFamily="34" charset="0"/>
              </a:rPr>
              <a:t>La mise au point (ou focus)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elle permet d’obtenir </a:t>
            </a:r>
            <a:r>
              <a:rPr lang="fr-FR" dirty="0">
                <a:solidFill>
                  <a:schemeClr val="accent1"/>
                </a:solidFill>
                <a:latin typeface="Arial" panose="020B0604020202020204" pitchFamily="34" charset="0"/>
                <a:cs typeface="Arial" panose="020B0604020202020204" pitchFamily="34" charset="0"/>
              </a:rPr>
              <a:t>une image nette</a:t>
            </a:r>
            <a:r>
              <a:rPr lang="fr-FR" dirty="0">
                <a:latin typeface="Arial" panose="020B0604020202020204" pitchFamily="34" charset="0"/>
                <a:cs typeface="Arial" panose="020B0604020202020204" pitchFamily="34" charset="0"/>
              </a:rPr>
              <a:t> en déplaçant les lentilles à l’intérieur de l’objectif et dépend des autres réglages (ouverture, focale) et </a:t>
            </a:r>
            <a:r>
              <a:rPr lang="fr-FR" dirty="0">
                <a:solidFill>
                  <a:schemeClr val="accent1"/>
                </a:solidFill>
                <a:latin typeface="Arial" panose="020B0604020202020204" pitchFamily="34" charset="0"/>
                <a:cs typeface="Arial" panose="020B0604020202020204" pitchFamily="34" charset="0"/>
              </a:rPr>
              <a:t>distance de l’objet à observer</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p:txBody>
      </p:sp>
      <p:sp>
        <p:nvSpPr>
          <p:cNvPr id="13" name="Rectangle 12"/>
          <p:cNvSpPr/>
          <p:nvPr/>
        </p:nvSpPr>
        <p:spPr>
          <a:xfrm>
            <a:off x="8993080" y="1336209"/>
            <a:ext cx="422694"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Mise au point et profondeur de champ – Photograph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6" y="4216870"/>
            <a:ext cx="4801770" cy="161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65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Optique géométrique – Lentille mince convergente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570866" y="176993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36730" y="951218"/>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Trois </a:t>
            </a:r>
            <a:r>
              <a:rPr lang="fr-FR" sz="2400" dirty="0">
                <a:solidFill>
                  <a:schemeClr val="accent1"/>
                </a:solidFill>
                <a:latin typeface="Agency FB" panose="020B0503020202020204" pitchFamily="34" charset="0"/>
              </a:rPr>
              <a:t>p</a:t>
            </a:r>
            <a:r>
              <a:rPr lang="fr-FR" sz="2400" dirty="0" smtClean="0">
                <a:solidFill>
                  <a:schemeClr val="accent1"/>
                </a:solidFill>
                <a:latin typeface="Agency FB" panose="020B0503020202020204" pitchFamily="34" charset="0"/>
              </a:rPr>
              <a:t>ropriétés : </a:t>
            </a:r>
          </a:p>
        </p:txBody>
      </p:sp>
      <p:pic>
        <p:nvPicPr>
          <p:cNvPr id="5126" name="Picture 6" descr="Texte altern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50" y="1932844"/>
            <a:ext cx="3086100" cy="177165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2" y="2360039"/>
            <a:ext cx="2612571" cy="923330"/>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passant par le centre optique O ne sont pas déviés.</a:t>
            </a:r>
          </a:p>
        </p:txBody>
      </p:sp>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082112" y="4496100"/>
            <a:ext cx="3309288" cy="1477328"/>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i="1" dirty="0" smtClean="0">
                <a:latin typeface="Arial" panose="020B0604020202020204" pitchFamily="34" charset="0"/>
                <a:cs typeface="Arial" panose="020B0604020202020204" pitchFamily="34" charset="0"/>
              </a:rPr>
              <a:t>F’.</a:t>
            </a:r>
          </a:p>
        </p:txBody>
      </p:sp>
      <p:sp>
        <p:nvSpPr>
          <p:cNvPr id="3" name="Rectangle 2"/>
          <p:cNvSpPr/>
          <p:nvPr/>
        </p:nvSpPr>
        <p:spPr>
          <a:xfrm>
            <a:off x="107864" y="6249863"/>
            <a:ext cx="1277914" cy="307777"/>
          </a:xfrm>
          <a:prstGeom prst="rect">
            <a:avLst/>
          </a:prstGeom>
        </p:spPr>
        <p:txBody>
          <a:bodyPr wrap="none">
            <a:spAutoFit/>
          </a:bodyPr>
          <a:lstStyle/>
          <a:p>
            <a:r>
              <a:rPr lang="fr-FR" sz="1400" dirty="0" smtClean="0">
                <a:latin typeface="Arial" panose="020B0604020202020204" pitchFamily="34" charset="0"/>
                <a:cs typeface="Arial" panose="020B0604020202020204" pitchFamily="34" charset="0"/>
              </a:rPr>
              <a:t>F : foyer objet</a:t>
            </a:r>
            <a:endParaRPr lang="fr-FR" sz="1400" dirty="0"/>
          </a:p>
        </p:txBody>
      </p:sp>
      <p:sp>
        <p:nvSpPr>
          <p:cNvPr id="15" name="Rectangle 14"/>
          <p:cNvSpPr/>
          <p:nvPr/>
        </p:nvSpPr>
        <p:spPr>
          <a:xfrm>
            <a:off x="2992308" y="6248803"/>
            <a:ext cx="1407501" cy="307777"/>
          </a:xfrm>
          <a:prstGeom prst="rect">
            <a:avLst/>
          </a:prstGeom>
        </p:spPr>
        <p:txBody>
          <a:bodyPr wrap="none">
            <a:spAutoFit/>
          </a:bodyPr>
          <a:lstStyle/>
          <a:p>
            <a:r>
              <a:rPr lang="fr-FR" sz="1400" i="1" dirty="0" smtClean="0">
                <a:latin typeface="Arial" panose="020B0604020202020204" pitchFamily="34" charset="0"/>
                <a:cs typeface="Arial" panose="020B0604020202020204" pitchFamily="34" charset="0"/>
              </a:rPr>
              <a:t>F’ : foyer image</a:t>
            </a:r>
            <a:endParaRPr lang="fr-FR" sz="1400" i="1" dirty="0"/>
          </a:p>
        </p:txBody>
      </p:sp>
      <p:sp>
        <p:nvSpPr>
          <p:cNvPr id="16" name="Rectangle 15"/>
          <p:cNvSpPr/>
          <p:nvPr/>
        </p:nvSpPr>
        <p:spPr>
          <a:xfrm>
            <a:off x="1820282" y="1465294"/>
            <a:ext cx="915635"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Lentille</a:t>
            </a:r>
            <a:endParaRPr lang="fr-FR" dirty="0"/>
          </a:p>
        </p:txBody>
      </p:sp>
      <p:pic>
        <p:nvPicPr>
          <p:cNvPr id="7172" name="Picture 4"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924432" y="4016714"/>
            <a:ext cx="3528899" cy="1200329"/>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Les rayons </a:t>
            </a:r>
            <a:r>
              <a:rPr lang="fr-FR" dirty="0">
                <a:latin typeface="Arial" panose="020B0604020202020204" pitchFamily="34" charset="0"/>
                <a:cs typeface="Arial" panose="020B0604020202020204" pitchFamily="34" charset="0"/>
              </a:rPr>
              <a:t>incidents passant </a:t>
            </a:r>
            <a:r>
              <a:rPr lang="fr-FR" dirty="0" smtClean="0">
                <a:latin typeface="Arial" panose="020B0604020202020204" pitchFamily="34" charset="0"/>
                <a:cs typeface="Arial" panose="020B0604020202020204" pitchFamily="34" charset="0"/>
              </a:rPr>
              <a:t>par le foyer objet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émergent de la lentille en étant parallèles à l’axe optique.</a:t>
            </a:r>
          </a:p>
        </p:txBody>
      </p:sp>
      <p:sp>
        <p:nvSpPr>
          <p:cNvPr id="18" name="Rectangle 17"/>
          <p:cNvSpPr/>
          <p:nvPr/>
        </p:nvSpPr>
        <p:spPr>
          <a:xfrm>
            <a:off x="1385778" y="6249651"/>
            <a:ext cx="1606530" cy="307777"/>
          </a:xfrm>
          <a:prstGeom prst="rect">
            <a:avLst/>
          </a:prstGeom>
        </p:spPr>
        <p:txBody>
          <a:bodyPr wrap="none">
            <a:spAutoFit/>
          </a:bodyPr>
          <a:lstStyle/>
          <a:p>
            <a:r>
              <a:rPr lang="fr-FR" sz="1400" i="1" dirty="0" smtClean="0">
                <a:latin typeface="Arial" panose="020B0604020202020204" pitchFamily="34" charset="0"/>
                <a:cs typeface="Arial" panose="020B0604020202020204" pitchFamily="34" charset="0"/>
              </a:rPr>
              <a:t>O : centre optique</a:t>
            </a:r>
            <a:endParaRPr lang="fr-FR" sz="1400" i="1" dirty="0"/>
          </a:p>
        </p:txBody>
      </p:sp>
      <p:sp>
        <p:nvSpPr>
          <p:cNvPr id="6" name="ZoneTexte 5"/>
          <p:cNvSpPr txBox="1"/>
          <p:nvPr/>
        </p:nvSpPr>
        <p:spPr>
          <a:xfrm>
            <a:off x="336730" y="1661873"/>
            <a:ext cx="602901" cy="369332"/>
          </a:xfrm>
          <a:prstGeom prst="rect">
            <a:avLst/>
          </a:prstGeom>
          <a:noFill/>
        </p:spPr>
        <p:txBody>
          <a:bodyPr wrap="square" rtlCol="0">
            <a:spAutoFit/>
          </a:bodyPr>
          <a:lstStyle/>
          <a:p>
            <a:r>
              <a:rPr lang="fr-FR" b="1" dirty="0" smtClean="0">
                <a:solidFill>
                  <a:srgbClr val="C00000"/>
                </a:solidFill>
              </a:rPr>
              <a:t>1.</a:t>
            </a:r>
            <a:endParaRPr lang="fr-FR" b="1" dirty="0">
              <a:solidFill>
                <a:srgbClr val="C00000"/>
              </a:solidFill>
            </a:endParaRPr>
          </a:p>
        </p:txBody>
      </p:sp>
      <p:sp>
        <p:nvSpPr>
          <p:cNvPr id="21" name="ZoneTexte 20"/>
          <p:cNvSpPr txBox="1"/>
          <p:nvPr/>
        </p:nvSpPr>
        <p:spPr>
          <a:xfrm>
            <a:off x="360000" y="3955868"/>
            <a:ext cx="602901" cy="369332"/>
          </a:xfrm>
          <a:prstGeom prst="rect">
            <a:avLst/>
          </a:prstGeom>
          <a:noFill/>
        </p:spPr>
        <p:txBody>
          <a:bodyPr wrap="square" rtlCol="0">
            <a:spAutoFit/>
          </a:bodyPr>
          <a:lstStyle/>
          <a:p>
            <a:r>
              <a:rPr lang="fr-FR" b="1" dirty="0" smtClean="0">
                <a:solidFill>
                  <a:srgbClr val="C00000"/>
                </a:solidFill>
              </a:rPr>
              <a:t>2.</a:t>
            </a:r>
            <a:endParaRPr lang="fr-FR" b="1" dirty="0">
              <a:solidFill>
                <a:srgbClr val="C00000"/>
              </a:solidFill>
            </a:endParaRPr>
          </a:p>
        </p:txBody>
      </p:sp>
      <p:sp>
        <p:nvSpPr>
          <p:cNvPr id="22" name="ZoneTexte 21"/>
          <p:cNvSpPr txBox="1"/>
          <p:nvPr/>
        </p:nvSpPr>
        <p:spPr>
          <a:xfrm>
            <a:off x="7750333" y="1563512"/>
            <a:ext cx="602901" cy="369332"/>
          </a:xfrm>
          <a:prstGeom prst="rect">
            <a:avLst/>
          </a:prstGeom>
          <a:noFill/>
        </p:spPr>
        <p:txBody>
          <a:bodyPr wrap="square" rtlCol="0">
            <a:spAutoFit/>
          </a:bodyPr>
          <a:lstStyle/>
          <a:p>
            <a:r>
              <a:rPr lang="fr-FR" b="1" dirty="0" smtClean="0">
                <a:solidFill>
                  <a:srgbClr val="C00000"/>
                </a:solidFill>
              </a:rPr>
              <a:t>3.</a:t>
            </a:r>
            <a:endParaRPr lang="fr-FR" b="1" dirty="0">
              <a:solidFill>
                <a:srgbClr val="C00000"/>
              </a:solidFill>
            </a:endParaRPr>
          </a:p>
        </p:txBody>
      </p:sp>
    </p:spTree>
    <p:extLst>
      <p:ext uri="{BB962C8B-B14F-4D97-AF65-F5344CB8AC3E}">
        <p14:creationId xmlns:p14="http://schemas.microsoft.com/office/powerpoint/2010/main" val="1951009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3" grpId="0"/>
      <p:bldP spid="15" grpId="0"/>
      <p:bldP spid="16" grpId="0"/>
      <p:bldP spid="17" grpId="0"/>
      <p:bldP spid="18" grpId="0"/>
      <p:bldP spid="6"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900000"/>
            <a:ext cx="6992937" cy="1748925"/>
          </a:xfrm>
        </p:spPr>
        <p:txBody>
          <a:bodyPr rtlCol="0"/>
          <a:lstStyle/>
          <a:p>
            <a:pPr algn="just" rtl="0"/>
            <a:r>
              <a:rPr lang="fr-FR" u="sng" noProof="1"/>
              <a:t>Concrétement c’est quoi ? :</a:t>
            </a:r>
          </a:p>
          <a:p>
            <a:pPr algn="just" rtl="0"/>
            <a:r>
              <a:rPr lang="fr-FR" noProof="1"/>
              <a:t>Sur une chaine de fabrication, on va chercher à contrôler ou obtenir des informations techniques sur les pièces produites dans le/les buts :</a:t>
            </a:r>
          </a:p>
          <a:p>
            <a:pPr marL="457200" indent="-457200" algn="just" rtl="0">
              <a:buFont typeface="+mj-lt"/>
              <a:buAutoNum type="arabicPeriod"/>
            </a:pPr>
            <a:r>
              <a:rPr lang="fr-FR" noProof="1"/>
              <a:t>Critère qualité : conformité, détection de défauts, etc.</a:t>
            </a:r>
          </a:p>
          <a:p>
            <a:pPr marL="457200" indent="-457200" algn="just" rtl="0">
              <a:buFont typeface="+mj-lt"/>
              <a:buAutoNum type="arabicPeriod"/>
            </a:pPr>
            <a:r>
              <a:rPr lang="fr-FR" noProof="1"/>
              <a:t>Manipulation (par des robots) : tri, positionnement, etc.</a:t>
            </a:r>
          </a:p>
          <a:p>
            <a:pPr marL="457200" indent="-457200" algn="just" rtl="0">
              <a:buFont typeface="+mj-lt"/>
              <a:buAutoNum type="arabicPeriod"/>
            </a:pPr>
            <a:r>
              <a:rPr lang="fr-FR" noProof="1"/>
              <a:t>Mesure : comptage, bonne longueur, etc.</a:t>
            </a:r>
          </a:p>
          <a:p>
            <a:pPr marL="457200" indent="-457200" algn="just" rtl="0">
              <a:buFont typeface="+mj-lt"/>
              <a:buAutoNum type="arabicPeriod"/>
            </a:pPr>
            <a:r>
              <a:rPr lang="fr-FR" noProof="1"/>
              <a:t>Suivi de </a:t>
            </a:r>
            <a:r>
              <a:rPr lang="fr-FR" noProof="1" smtClean="0"/>
              <a:t>production : </a:t>
            </a:r>
            <a:r>
              <a:rPr lang="fr-FR" noProof="1"/>
              <a:t>statitiques, </a:t>
            </a:r>
            <a:r>
              <a:rPr lang="fr-FR" noProof="1" smtClean="0"/>
              <a:t>optimisation, logistique, etc</a:t>
            </a:r>
            <a:r>
              <a:rPr lang="fr-FR" noProof="1"/>
              <a:t>.</a:t>
            </a:r>
          </a:p>
          <a:p>
            <a:pPr marL="457200" indent="-457200" algn="just" rtl="0">
              <a:buFont typeface="+mj-lt"/>
              <a:buAutoNum type="arabicPeriod"/>
            </a:pPr>
            <a:endParaRPr lang="fr-FR" noProof="1"/>
          </a:p>
          <a:p>
            <a:pPr algn="just" rtl="0"/>
            <a:r>
              <a:rPr lang="fr-FR" noProof="1"/>
              <a:t>Avantages :</a:t>
            </a:r>
          </a:p>
          <a:p>
            <a:pPr marL="457200" indent="-457200" algn="just" rtl="0">
              <a:buAutoNum type="arabicPeriod"/>
            </a:pPr>
            <a:r>
              <a:rPr lang="fr-FR" noProof="1"/>
              <a:t>Répétabilité de la mesure (bonne précision / fiabilité).</a:t>
            </a:r>
          </a:p>
          <a:p>
            <a:pPr marL="457200" indent="-457200" algn="just" rtl="0">
              <a:buAutoNum type="arabicPeriod"/>
            </a:pPr>
            <a:r>
              <a:rPr lang="fr-FR" noProof="1"/>
              <a:t>Cadences élevées.</a:t>
            </a:r>
          </a:p>
          <a:p>
            <a:pPr marL="457200" indent="-457200" algn="just" rtl="0">
              <a:buAutoNum type="arabicPeriod"/>
            </a:pPr>
            <a:r>
              <a:rPr lang="fr-FR" noProof="1"/>
              <a:t>En zones dangereuses.</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1969388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904" y="4123767"/>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Optique géométrique – Lentille mince convergente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1200329"/>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Un objectif est un système optique composé de plusieurs lentilles.</a:t>
            </a:r>
          </a:p>
        </p:txBody>
      </p:sp>
      <p:grpSp>
        <p:nvGrpSpPr>
          <p:cNvPr id="7168" name="Groupe 7167"/>
          <p:cNvGrpSpPr/>
          <p:nvPr/>
        </p:nvGrpSpPr>
        <p:grpSpPr>
          <a:xfrm>
            <a:off x="6268331" y="1686380"/>
            <a:ext cx="4658486" cy="3143924"/>
            <a:chOff x="6444943" y="2090751"/>
            <a:chExt cx="4658486" cy="3143924"/>
          </a:xfrm>
        </p:grpSpPr>
        <p:sp>
          <p:nvSpPr>
            <p:cNvPr id="26" name="Rectangle 25"/>
            <p:cNvSpPr/>
            <p:nvPr/>
          </p:nvSpPr>
          <p:spPr>
            <a:xfrm>
              <a:off x="6444943" y="2090751"/>
              <a:ext cx="4658486" cy="314392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p:cNvGrpSpPr/>
            <p:nvPr/>
          </p:nvGrpSpPr>
          <p:grpSpPr>
            <a:xfrm>
              <a:off x="6706200" y="2341733"/>
              <a:ext cx="4176428" cy="2647545"/>
              <a:chOff x="440575" y="1769932"/>
              <a:chExt cx="11193765" cy="4374501"/>
            </a:xfrm>
          </p:grpSpPr>
          <p:pic>
            <p:nvPicPr>
              <p:cNvPr id="7170" name="Picture 2" descr="Texte altern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75" y="4229908"/>
                <a:ext cx="3657600" cy="19145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770551" y="1769932"/>
                <a:ext cx="10863789" cy="4153154"/>
                <a:chOff x="770551" y="1769932"/>
                <a:chExt cx="10863789" cy="4153154"/>
              </a:xfrm>
            </p:grpSpPr>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422448" y="1769932"/>
                  <a:ext cx="0" cy="4093387"/>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6" name="Picture 6" descr="Texte alterna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551" y="1932844"/>
                  <a:ext cx="3086099" cy="1771652"/>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082113" y="2360038"/>
                  <a:ext cx="2612570" cy="1215580"/>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passant par le centre optique O ne sont pas déviés.</a:t>
                  </a:r>
                </a:p>
              </p:txBody>
            </p:sp>
            <p:sp>
              <p:nvSpPr>
                <p:cNvPr id="12" name="ZoneTexte 11"/>
                <p:cNvSpPr txBox="1"/>
                <p:nvPr/>
              </p:nvSpPr>
              <p:spPr>
                <a:xfrm>
                  <a:off x="4082113" y="4496100"/>
                  <a:ext cx="3309289" cy="1426986"/>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incidents (côté objet) parallèles à l’axe optique émergent de la lentille en passant par le foyer image </a:t>
                  </a:r>
                  <a:r>
                    <a:rPr lang="fr-FR" sz="800" i="1" dirty="0" smtClean="0">
                      <a:latin typeface="Arial" panose="020B0604020202020204" pitchFamily="34" charset="0"/>
                      <a:cs typeface="Arial" panose="020B0604020202020204" pitchFamily="34" charset="0"/>
                    </a:rPr>
                    <a:t>F’.</a:t>
                  </a:r>
                </a:p>
              </p:txBody>
            </p:sp>
            <p:pic>
              <p:nvPicPr>
                <p:cNvPr id="7172" name="Picture 4" descr="Texte alterna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2890" y="2031205"/>
                  <a:ext cx="39814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7879166" y="3816627"/>
                  <a:ext cx="3755174" cy="1169630"/>
                </a:xfrm>
                <a:prstGeom prst="rect">
                  <a:avLst/>
                </a:prstGeom>
                <a:noFill/>
              </p:spPr>
              <p:txBody>
                <a:bodyPr wrap="square" rtlCol="0">
                  <a:spAutoFit/>
                </a:bodyPr>
                <a:lstStyle/>
                <a:p>
                  <a:pPr algn="just"/>
                  <a:r>
                    <a:rPr lang="fr-FR" sz="800" dirty="0" smtClean="0">
                      <a:latin typeface="Arial" panose="020B0604020202020204" pitchFamily="34" charset="0"/>
                      <a:cs typeface="Arial" panose="020B0604020202020204" pitchFamily="34" charset="0"/>
                    </a:rPr>
                    <a:t>Les rayons incidents passant par le foyer objet </a:t>
                  </a:r>
                  <a:r>
                    <a:rPr lang="fr-FR" sz="800" i="1" dirty="0" smtClean="0">
                      <a:latin typeface="Arial" panose="020B0604020202020204" pitchFamily="34" charset="0"/>
                      <a:cs typeface="Arial" panose="020B0604020202020204" pitchFamily="34" charset="0"/>
                    </a:rPr>
                    <a:t>F</a:t>
                  </a:r>
                  <a:r>
                    <a:rPr lang="fr-FR" sz="800" dirty="0" smtClean="0">
                      <a:latin typeface="Arial" panose="020B0604020202020204" pitchFamily="34" charset="0"/>
                      <a:cs typeface="Arial" panose="020B0604020202020204" pitchFamily="34" charset="0"/>
                    </a:rPr>
                    <a:t>, émergent de la lentille en étant parallèles à l’axe optique.</a:t>
                  </a:r>
                </a:p>
              </p:txBody>
            </p:sp>
          </p:grpSp>
        </p:grpSp>
      </p:grpSp>
      <p:pic>
        <p:nvPicPr>
          <p:cNvPr id="36" name="Picture 12" descr="Quel objectif photo choisir en 2020 ? | Guide d&amp;#39;achat Materiel.net"/>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267792" y="2164962"/>
            <a:ext cx="2706607" cy="1726202"/>
          </a:xfrm>
          <a:prstGeom prst="rect">
            <a:avLst/>
          </a:prstGeom>
          <a:noFill/>
          <a:extLst>
            <a:ext uri="{909E8E84-426E-40DD-AFC4-6F175D3DCCD1}">
              <a14:hiddenFill xmlns:a14="http://schemas.microsoft.com/office/drawing/2010/main">
                <a:solidFill>
                  <a:srgbClr val="FFFFFF"/>
                </a:solidFill>
              </a14:hiddenFill>
            </a:ext>
          </a:extLst>
        </p:spPr>
      </p:pic>
      <p:sp>
        <p:nvSpPr>
          <p:cNvPr id="7169" name="Rectangle 7168"/>
          <p:cNvSpPr/>
          <p:nvPr/>
        </p:nvSpPr>
        <p:spPr>
          <a:xfrm>
            <a:off x="4728618" y="5112163"/>
            <a:ext cx="6852977" cy="1477328"/>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Un système de plusieurs lentilles minces peut être modélisé par une unique lentille mince de focale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a:t>
            </a:r>
          </a:p>
          <a:p>
            <a:endParaRPr lang="fr-FR" dirty="0"/>
          </a:p>
          <a:p>
            <a:r>
              <a:rPr lang="fr-FR" dirty="0" smtClean="0">
                <a:solidFill>
                  <a:schemeClr val="accent1"/>
                </a:solidFill>
                <a:latin typeface="Arial" panose="020B0604020202020204" pitchFamily="34" charset="0"/>
                <a:cs typeface="Arial" panose="020B0604020202020204" pitchFamily="34" charset="0"/>
              </a:rPr>
              <a:t>Les constructeurs vous renseignent sur la valeur de cette focale !</a:t>
            </a:r>
          </a:p>
          <a:p>
            <a:endParaRPr lang="fr-FR" dirty="0">
              <a:latin typeface="Arial" panose="020B0604020202020204" pitchFamily="34" charset="0"/>
              <a:cs typeface="Arial" panose="020B0604020202020204" pitchFamily="34" charset="0"/>
            </a:endParaRPr>
          </a:p>
        </p:txBody>
      </p:sp>
      <p:sp>
        <p:nvSpPr>
          <p:cNvPr id="39" name="ZoneTexte 38"/>
          <p:cNvSpPr txBox="1"/>
          <p:nvPr/>
        </p:nvSpPr>
        <p:spPr>
          <a:xfrm>
            <a:off x="6263165" y="1173098"/>
            <a:ext cx="4224942" cy="461665"/>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Lentille mince</a:t>
            </a:r>
          </a:p>
        </p:txBody>
      </p:sp>
      <p:sp>
        <p:nvSpPr>
          <p:cNvPr id="7171" name="Rectangle 7170"/>
          <p:cNvSpPr/>
          <p:nvPr/>
        </p:nvSpPr>
        <p:spPr>
          <a:xfrm>
            <a:off x="5051646" y="2921398"/>
            <a:ext cx="377026" cy="461665"/>
          </a:xfrm>
          <a:prstGeom prst="rect">
            <a:avLst/>
          </a:prstGeom>
        </p:spPr>
        <p:txBody>
          <a:bodyPr wrap="square">
            <a:spAutoFit/>
          </a:bodyPr>
          <a:lstStyle/>
          <a:p>
            <a:r>
              <a:rPr lang="fr-FR" sz="2400" dirty="0" smtClean="0">
                <a:solidFill>
                  <a:srgbClr val="FF0000"/>
                </a:solidFill>
                <a:latin typeface="Arial" panose="020B0604020202020204" pitchFamily="34" charset="0"/>
                <a:cs typeface="Arial" panose="020B0604020202020204" pitchFamily="34" charset="0"/>
              </a:rPr>
              <a:t>?</a:t>
            </a:r>
            <a:endParaRPr lang="fr-FR" sz="2400" dirty="0">
              <a:solidFill>
                <a:srgbClr val="FF0000"/>
              </a:solidFill>
            </a:endParaRPr>
          </a:p>
        </p:txBody>
      </p:sp>
      <p:sp>
        <p:nvSpPr>
          <p:cNvPr id="3" name="Double flèche horizontale 2"/>
          <p:cNvSpPr/>
          <p:nvPr/>
        </p:nvSpPr>
        <p:spPr>
          <a:xfrm>
            <a:off x="4728618" y="3334152"/>
            <a:ext cx="1019175" cy="426099"/>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325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photomaniac.fr/wp-content/uploads/2023/04/anatomie_object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981" y="3823924"/>
            <a:ext cx="3246566" cy="21319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Objectif et vision industrielle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4" name="ZoneTexte 13"/>
          <p:cNvSpPr txBox="1"/>
          <p:nvPr/>
        </p:nvSpPr>
        <p:spPr>
          <a:xfrm>
            <a:off x="285846" y="1089804"/>
            <a:ext cx="4567507" cy="830997"/>
          </a:xfrm>
          <a:prstGeom prst="rect">
            <a:avLst/>
          </a:prstGeom>
          <a:noFill/>
        </p:spPr>
        <p:txBody>
          <a:bodyPr wrap="square" rtlCol="0">
            <a:spAutoFit/>
          </a:bodyPr>
          <a:lstStyle/>
          <a:p>
            <a:r>
              <a:rPr lang="fr-FR" sz="2400" dirty="0" smtClean="0">
                <a:solidFill>
                  <a:schemeClr val="accent1"/>
                </a:solidFill>
                <a:latin typeface="Arial" panose="020B0604020202020204" pitchFamily="34" charset="0"/>
                <a:cs typeface="Arial" panose="020B0604020202020204" pitchFamily="34" charset="0"/>
              </a:rPr>
              <a:t>Un objectif est un système composé de plusieurs lentilles.</a:t>
            </a:r>
          </a:p>
        </p:txBody>
      </p:sp>
      <p:pic>
        <p:nvPicPr>
          <p:cNvPr id="36" name="Picture 12" descr="Quel objectif photo choisir en 2020 ? | Guide d&amp;#39;achat Materiel.net"/>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1597993" flipH="1">
            <a:off x="1382078" y="1835776"/>
            <a:ext cx="2706607" cy="17262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Objectif de caméra à focale fixe - Tous les fabricants industriels"/>
          <p:cNvPicPr>
            <a:picLocks noChangeAspect="1" noChangeArrowheads="1"/>
          </p:cNvPicPr>
          <p:nvPr/>
        </p:nvPicPr>
        <p:blipFill rotWithShape="1">
          <a:blip r:embed="rId6">
            <a:extLst>
              <a:ext uri="{28A0092B-C50C-407E-A947-70E740481C1C}">
                <a14:useLocalDpi xmlns:a14="http://schemas.microsoft.com/office/drawing/2010/main" val="0"/>
              </a:ext>
            </a:extLst>
          </a:blip>
          <a:srcRect l="-667" t="15446" r="667" b="18887"/>
          <a:stretch/>
        </p:blipFill>
        <p:spPr bwMode="auto">
          <a:xfrm>
            <a:off x="6575638" y="2757000"/>
            <a:ext cx="3329402" cy="21863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330" y="1182137"/>
            <a:ext cx="6096000" cy="1477328"/>
          </a:xfrm>
          <a:prstGeom prst="rect">
            <a:avLst/>
          </a:prstGeom>
        </p:spPr>
        <p:txBody>
          <a:bodyPr>
            <a:spAutoFit/>
          </a:bodyPr>
          <a:lstStyle/>
          <a:p>
            <a:r>
              <a:rPr lang="fr-FR" dirty="0" smtClean="0">
                <a:latin typeface="Arial" panose="020B0604020202020204" pitchFamily="34" charset="0"/>
                <a:cs typeface="Arial" panose="020B0604020202020204" pitchFamily="34" charset="0"/>
              </a:rPr>
              <a:t>En vision industrielle, les objectifs utilisés sont à focale fixe. (En photographie les zooms sont à focale variable)</a:t>
            </a:r>
          </a:p>
          <a:p>
            <a:endParaRPr lang="fr-FR" dirty="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Les valeurs focales classiques sont généralement (en mm) : 8, 12, 16, 25, 35, 50.</a:t>
            </a:r>
            <a:endParaRPr lang="fr-FR" dirty="0"/>
          </a:p>
        </p:txBody>
      </p:sp>
      <p:sp>
        <p:nvSpPr>
          <p:cNvPr id="3" name="Rectangle 2"/>
          <p:cNvSpPr/>
          <p:nvPr/>
        </p:nvSpPr>
        <p:spPr>
          <a:xfrm>
            <a:off x="5610330" y="5413728"/>
            <a:ext cx="3736920" cy="369332"/>
          </a:xfrm>
          <a:prstGeom prst="rect">
            <a:avLst/>
          </a:prstGeom>
        </p:spPr>
        <p:txBody>
          <a:bodyPr wrap="none">
            <a:spAutoFit/>
          </a:bodyPr>
          <a:lstStyle/>
          <a:p>
            <a:r>
              <a:rPr lang="fr-FR" dirty="0" smtClean="0">
                <a:solidFill>
                  <a:schemeClr val="accent1"/>
                </a:solidFill>
                <a:latin typeface="Arial" panose="020B0604020202020204" pitchFamily="34" charset="0"/>
                <a:cs typeface="Arial" panose="020B0604020202020204" pitchFamily="34" charset="0"/>
              </a:rPr>
              <a:t>Comment choisir la bonne focale ?</a:t>
            </a:r>
            <a:endParaRPr lang="fr-FR" dirty="0">
              <a:solidFill>
                <a:schemeClr val="accent1"/>
              </a:solidFill>
            </a:endParaRPr>
          </a:p>
        </p:txBody>
      </p:sp>
    </p:spTree>
    <p:extLst>
      <p:ext uri="{BB962C8B-B14F-4D97-AF65-F5344CB8AC3E}">
        <p14:creationId xmlns:p14="http://schemas.microsoft.com/office/powerpoint/2010/main" val="929704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Focale et grandissement</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7" name="ZoneTexte 6"/>
          <p:cNvSpPr txBox="1"/>
          <p:nvPr/>
        </p:nvSpPr>
        <p:spPr>
          <a:xfrm>
            <a:off x="574782" y="5003856"/>
            <a:ext cx="5410522" cy="584775"/>
          </a:xfrm>
          <a:prstGeom prst="rect">
            <a:avLst/>
          </a:prstGeom>
          <a:noFill/>
        </p:spPr>
        <p:txBody>
          <a:bodyPr wrap="square" rtlCol="0">
            <a:spAutoFit/>
          </a:bodyPr>
          <a:lstStyle/>
          <a:p>
            <a:r>
              <a:rPr lang="fr-FR" sz="1600" dirty="0" smtClean="0">
                <a:latin typeface="Arial" panose="020B0604020202020204" pitchFamily="34" charset="0"/>
                <a:cs typeface="Arial" panose="020B0604020202020204" pitchFamily="34" charset="0"/>
              </a:rPr>
              <a:t>On se sert des trois propriétés de l’optique géométrique pour reconstruire l’image inversée de l’objet. </a:t>
            </a:r>
          </a:p>
        </p:txBody>
      </p:sp>
      <p:grpSp>
        <p:nvGrpSpPr>
          <p:cNvPr id="3" name="Groupe 2"/>
          <p:cNvGrpSpPr/>
          <p:nvPr/>
        </p:nvGrpSpPr>
        <p:grpSpPr>
          <a:xfrm>
            <a:off x="741119" y="2300624"/>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12" descr="Quel objectif photo choisir en 2020 ? | Guide d&amp;#39;achat Materiel.net"/>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9978905">
            <a:off x="2999894" y="1765024"/>
            <a:ext cx="869393" cy="56252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6331965" y="1409885"/>
            <a:ext cx="5601534" cy="923330"/>
          </a:xfrm>
          <a:prstGeom prst="rect">
            <a:avLst/>
          </a:prstGeom>
          <a:noFill/>
        </p:spPr>
        <p:txBody>
          <a:bodyPr wrap="square" rtlCol="0">
            <a:spAutoFit/>
          </a:bodyPr>
          <a:lstStyle/>
          <a:p>
            <a:r>
              <a:rPr lang="fr-FR" dirty="0" smtClean="0">
                <a:latin typeface="Arial" panose="020B0604020202020204" pitchFamily="34" charset="0"/>
                <a:cs typeface="Arial" panose="020B0604020202020204" pitchFamily="34" charset="0"/>
              </a:rPr>
              <a:t>La </a:t>
            </a:r>
            <a:r>
              <a:rPr lang="fr-FR" dirty="0" smtClean="0">
                <a:solidFill>
                  <a:schemeClr val="accent1"/>
                </a:solidFill>
                <a:latin typeface="Arial" panose="020B0604020202020204" pitchFamily="34" charset="0"/>
                <a:cs typeface="Arial" panose="020B0604020202020204" pitchFamily="34" charset="0"/>
              </a:rPr>
              <a:t>focale</a:t>
            </a:r>
            <a:r>
              <a:rPr lang="fr-FR" dirty="0" smtClean="0">
                <a:latin typeface="Arial" panose="020B0604020202020204" pitchFamily="34" charset="0"/>
                <a:cs typeface="Arial" panose="020B0604020202020204" pitchFamily="34" charset="0"/>
              </a:rPr>
              <a: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est la distance (en mm) du centre optique O au foyer image F’ :</a:t>
            </a:r>
          </a:p>
          <a:p>
            <a:r>
              <a:rPr lang="fr-FR" i="1" dirty="0" smtClean="0">
                <a:latin typeface="Arial" panose="020B0604020202020204" pitchFamily="34" charset="0"/>
                <a:cs typeface="Arial" panose="020B0604020202020204" pitchFamily="34" charset="0"/>
              </a:rPr>
              <a:t>f </a:t>
            </a:r>
            <a:r>
              <a:rPr lang="fr-FR" dirty="0" smtClean="0">
                <a:latin typeface="Arial" panose="020B0604020202020204" pitchFamily="34" charset="0"/>
                <a:cs typeface="Arial" panose="020B0604020202020204" pitchFamily="34" charset="0"/>
              </a:rPr>
              <a:t>= OF = OF’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7548045" y="3016544"/>
                <a:ext cx="1804275"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548045" y="3016544"/>
                <a:ext cx="1804275" cy="724494"/>
              </a:xfrm>
              <a:prstGeom prst="rect">
                <a:avLst/>
              </a:prstGeom>
              <a:blipFill>
                <a:blip r:embed="rId7"/>
                <a:stretch>
                  <a:fillRect/>
                </a:stretch>
              </a:blipFill>
            </p:spPr>
            <p:txBody>
              <a:bodyPr/>
              <a:lstStyle/>
              <a:p>
                <a:r>
                  <a:rPr lang="fr-FR">
                    <a:noFill/>
                  </a:rPr>
                  <a:t> </a:t>
                </a:r>
              </a:p>
            </p:txBody>
          </p:sp>
        </mc:Fallback>
      </mc:AlternateContent>
      <p:sp>
        <p:nvSpPr>
          <p:cNvPr id="16" name="Rectangle 15"/>
          <p:cNvSpPr/>
          <p:nvPr/>
        </p:nvSpPr>
        <p:spPr>
          <a:xfrm>
            <a:off x="6331745" y="4026533"/>
            <a:ext cx="2274982"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 grandissement </a:t>
            </a:r>
            <a:r>
              <a:rPr lang="fr-FR" i="1" dirty="0" smtClean="0">
                <a:latin typeface="Arial" panose="020B0604020202020204" pitchFamily="34" charset="0"/>
                <a:cs typeface="Arial" panose="020B0604020202020204" pitchFamily="34" charset="0"/>
              </a:rPr>
              <a:t>:</a:t>
            </a:r>
            <a:r>
              <a:rPr lang="fr-FR" dirty="0" smtClean="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460457" y="3812185"/>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460457" y="3812185"/>
                <a:ext cx="2118337" cy="668516"/>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8213456" y="5519839"/>
                <a:ext cx="1413656" cy="966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𝑓</m:t>
                      </m:r>
                      <m:r>
                        <a:rPr lang="fr-FR" sz="2000" b="0" i="0">
                          <a:latin typeface="Cambria Math" panose="02040503050406030204" pitchFamily="18" charset="0"/>
                        </a:rPr>
                        <m:t>=</m:t>
                      </m:r>
                      <m:f>
                        <m:fPr>
                          <m:ctrlPr>
                            <a:rPr lang="fr-FR" sz="2000" i="1">
                              <a:latin typeface="Cambria Math" panose="02040503050406030204" pitchFamily="18" charset="0"/>
                            </a:rPr>
                          </m:ctrlPr>
                        </m:fPr>
                        <m:num>
                          <m:r>
                            <m:rPr>
                              <m:sty m:val="p"/>
                            </m:rPr>
                            <a:rPr lang="fr-FR" sz="2000" b="0" i="0" smtClean="0">
                              <a:latin typeface="Cambria Math" panose="02040503050406030204" pitchFamily="18" charset="0"/>
                            </a:rPr>
                            <m:t>OA</m:t>
                          </m:r>
                        </m:num>
                        <m:den>
                          <m:f>
                            <m:fPr>
                              <m:ctrlPr>
                                <a:rPr lang="fr-FR" sz="2000" i="1">
                                  <a:latin typeface="Cambria Math" panose="02040503050406030204" pitchFamily="18" charset="0"/>
                                </a:rPr>
                              </m:ctrlPr>
                            </m:fPr>
                            <m:num>
                              <m:r>
                                <a:rPr lang="fr-FR" sz="2000" b="0" i="0" smtClean="0">
                                  <a:latin typeface="Cambria Math" panose="02040503050406030204" pitchFamily="18" charset="0"/>
                                </a:rPr>
                                <m:t>1</m:t>
                              </m:r>
                            </m:num>
                            <m:den>
                              <m:r>
                                <m:rPr>
                                  <m:sty m:val="p"/>
                                </m:rPr>
                                <a:rPr lang="fr-FR" sz="2000" b="0" i="0">
                                  <a:latin typeface="Cambria Math" panose="02040503050406030204" pitchFamily="18" charset="0"/>
                                </a:rPr>
                                <m:t>γ</m:t>
                              </m:r>
                            </m:den>
                          </m:f>
                          <m:r>
                            <a:rPr lang="fr-FR" sz="2000" b="0" i="0">
                              <a:latin typeface="Cambria Math" panose="02040503050406030204" pitchFamily="18" charset="0"/>
                            </a:rPr>
                            <m:t>+</m:t>
                          </m:r>
                          <m:r>
                            <a:rPr lang="fr-FR" sz="2000" b="0" i="0" smtClean="0">
                              <a:latin typeface="Cambria Math" panose="02040503050406030204" pitchFamily="18" charset="0"/>
                            </a:rPr>
                            <m:t>1</m:t>
                          </m:r>
                        </m:den>
                      </m:f>
                    </m:oMath>
                  </m:oMathPara>
                </a14:m>
                <a:endParaRPr lang="fr-FR" sz="2000" dirty="0"/>
              </a:p>
            </p:txBody>
          </p:sp>
        </mc:Choice>
        <mc:Fallback xmlns="">
          <p:sp>
            <p:nvSpPr>
              <p:cNvPr id="28" name="Rectangle 27"/>
              <p:cNvSpPr>
                <a:spLocks noRot="1" noChangeAspect="1" noMove="1" noResize="1" noEditPoints="1" noAdjustHandles="1" noChangeArrowheads="1" noChangeShapeType="1" noTextEdit="1"/>
              </p:cNvSpPr>
              <p:nvPr/>
            </p:nvSpPr>
            <p:spPr>
              <a:xfrm>
                <a:off x="8213456" y="5519839"/>
                <a:ext cx="1413656" cy="966996"/>
              </a:xfrm>
              <a:prstGeom prst="rect">
                <a:avLst/>
              </a:prstGeom>
              <a:blipFill>
                <a:blip r:embed="rId9"/>
                <a:stretch>
                  <a:fillRect/>
                </a:stretch>
              </a:blipFill>
            </p:spPr>
            <p:txBody>
              <a:bodyPr/>
              <a:lstStyle/>
              <a:p>
                <a:r>
                  <a:rPr lang="fr-FR">
                    <a:noFill/>
                  </a:rPr>
                  <a:t> </a:t>
                </a:r>
              </a:p>
            </p:txBody>
          </p:sp>
        </mc:Fallback>
      </mc:AlternateContent>
      <p:sp>
        <p:nvSpPr>
          <p:cNvPr id="24" name="Rectangle 23"/>
          <p:cNvSpPr/>
          <p:nvPr/>
        </p:nvSpPr>
        <p:spPr>
          <a:xfrm>
            <a:off x="6331745" y="4780098"/>
            <a:ext cx="4275529" cy="646331"/>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La focale en fonction du grandissement </a:t>
            </a:r>
          </a:p>
          <a:p>
            <a:r>
              <a:rPr lang="fr-FR" dirty="0" smtClean="0">
                <a:latin typeface="Arial" panose="020B0604020202020204" pitchFamily="34" charset="0"/>
                <a:cs typeface="Arial" panose="020B0604020202020204" pitchFamily="34" charset="0"/>
              </a:rPr>
              <a:t>et de la distance par rapport à la lentille</a:t>
            </a:r>
            <a:endParaRPr lang="fr-FR" dirty="0"/>
          </a:p>
        </p:txBody>
      </p:sp>
      <p:sp>
        <p:nvSpPr>
          <p:cNvPr id="4" name="Rectangle 3"/>
          <p:cNvSpPr/>
          <p:nvPr/>
        </p:nvSpPr>
        <p:spPr>
          <a:xfrm>
            <a:off x="6331745" y="2562376"/>
            <a:ext cx="419858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Formule de conjugaison de Descartes :</a:t>
            </a:r>
          </a:p>
        </p:txBody>
      </p:sp>
    </p:spTree>
    <p:extLst>
      <p:ext uri="{BB962C8B-B14F-4D97-AF65-F5344CB8AC3E}">
        <p14:creationId xmlns:p14="http://schemas.microsoft.com/office/powerpoint/2010/main" val="336201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8" grpId="0"/>
      <p:bldP spid="24"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Focale et grandissement</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3" name="Groupe 2"/>
          <p:cNvGrpSpPr/>
          <p:nvPr/>
        </p:nvGrpSpPr>
        <p:grpSpPr>
          <a:xfrm>
            <a:off x="661852" y="1426195"/>
            <a:ext cx="4791587" cy="2247901"/>
            <a:chOff x="1241578" y="2407156"/>
            <a:chExt cx="4791587" cy="2247901"/>
          </a:xfrm>
        </p:grpSpPr>
        <p:pic>
          <p:nvPicPr>
            <p:cNvPr id="1026"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ZoneTexte 10"/>
          <p:cNvSpPr txBox="1"/>
          <p:nvPr/>
        </p:nvSpPr>
        <p:spPr>
          <a:xfrm>
            <a:off x="6331965" y="1409885"/>
            <a:ext cx="5601534" cy="1477328"/>
          </a:xfrm>
          <a:prstGeom prst="rect">
            <a:avLst/>
          </a:prstGeom>
          <a:noFill/>
        </p:spPr>
        <p:txBody>
          <a:bodyPr wrap="square" rtlCol="0">
            <a:spAutoFit/>
          </a:bodyPr>
          <a:lstStyle/>
          <a:p>
            <a:r>
              <a:rPr lang="fr-FR" dirty="0" smtClean="0">
                <a:latin typeface="Arial" panose="020B0604020202020204" pitchFamily="34" charset="0"/>
                <a:cs typeface="Arial" panose="020B0604020202020204" pitchFamily="34" charset="0"/>
              </a:rPr>
              <a:t>La </a:t>
            </a:r>
            <a:r>
              <a:rPr lang="fr-FR" dirty="0" smtClean="0">
                <a:solidFill>
                  <a:schemeClr val="accent1"/>
                </a:solidFill>
                <a:latin typeface="Arial" panose="020B0604020202020204" pitchFamily="34" charset="0"/>
                <a:cs typeface="Arial" panose="020B0604020202020204" pitchFamily="34" charset="0"/>
              </a:rPr>
              <a:t>focale</a:t>
            </a:r>
            <a:r>
              <a:rPr lang="fr-FR" dirty="0" smtClean="0">
                <a:latin typeface="Arial" panose="020B0604020202020204" pitchFamily="34" charset="0"/>
                <a:cs typeface="Arial" panose="020B0604020202020204" pitchFamily="34" charset="0"/>
              </a:rPr>
              <a:t> </a:t>
            </a:r>
            <a:r>
              <a:rPr lang="fr-FR" i="1" dirty="0" smtClean="0">
                <a:latin typeface="Arial" panose="020B0604020202020204" pitchFamily="34" charset="0"/>
                <a:cs typeface="Arial" panose="020B0604020202020204" pitchFamily="34" charset="0"/>
              </a:rPr>
              <a:t>f</a:t>
            </a:r>
            <a:r>
              <a:rPr lang="fr-FR" dirty="0" smtClean="0">
                <a:latin typeface="Arial" panose="020B0604020202020204" pitchFamily="34" charset="0"/>
                <a:cs typeface="Arial" panose="020B0604020202020204" pitchFamily="34" charset="0"/>
              </a:rPr>
              <a:t> est la distance (en mm) du centre optique O au foyer image F’ :</a:t>
            </a:r>
          </a:p>
          <a:p>
            <a:r>
              <a:rPr lang="fr-FR" i="1" dirty="0" smtClean="0">
                <a:latin typeface="Arial" panose="020B0604020202020204" pitchFamily="34" charset="0"/>
                <a:cs typeface="Arial" panose="020B0604020202020204" pitchFamily="34" charset="0"/>
              </a:rPr>
              <a:t>f </a:t>
            </a:r>
            <a:r>
              <a:rPr lang="fr-FR" dirty="0" smtClean="0">
                <a:latin typeface="Arial" panose="020B0604020202020204" pitchFamily="34" charset="0"/>
                <a:cs typeface="Arial" panose="020B0604020202020204" pitchFamily="34" charset="0"/>
              </a:rPr>
              <a:t>= OF = OF’ </a:t>
            </a:r>
          </a:p>
          <a:p>
            <a:endParaRPr lang="fr-FR" dirty="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Formule de conjugaison de Descartes :</a:t>
            </a:r>
          </a:p>
        </p:txBody>
      </p:sp>
      <p:cxnSp>
        <p:nvCxnSpPr>
          <p:cNvPr id="17" name="Connecteur droit 1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151641" y="167016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8606727" y="2876474"/>
                <a:ext cx="1804276"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000" i="1" smtClean="0">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𝑓</m:t>
                          </m:r>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m:t>
                          </m:r>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𝐴</m:t>
                              </m:r>
                            </m:e>
                            <m:sup>
                              <m:r>
                                <a:rPr lang="fr-FR" sz="2000" i="1">
                                  <a:latin typeface="Cambria Math" panose="02040503050406030204" pitchFamily="18" charset="0"/>
                                  <a:cs typeface="Arial" panose="020B0604020202020204" pitchFamily="34" charset="0"/>
                                </a:rPr>
                                <m:t>′</m:t>
                              </m:r>
                            </m:sup>
                          </m:sSup>
                        </m:den>
                      </m:f>
                      <m:r>
                        <a:rPr lang="fr-FR" sz="2000" i="1">
                          <a:latin typeface="Cambria Math" panose="02040503050406030204" pitchFamily="18" charset="0"/>
                          <a:cs typeface="Arial" panose="020B0604020202020204" pitchFamily="34" charset="0"/>
                        </a:rPr>
                        <m:t>+</m:t>
                      </m:r>
                      <m:f>
                        <m:fPr>
                          <m:ctrlPr>
                            <a:rPr lang="fr-FR" sz="2000" i="1">
                              <a:latin typeface="Cambria Math" panose="02040503050406030204" pitchFamily="18" charset="0"/>
                              <a:cs typeface="Arial" panose="020B0604020202020204" pitchFamily="34" charset="0"/>
                            </a:rPr>
                          </m:ctrlPr>
                        </m:fPr>
                        <m:num>
                          <m:r>
                            <a:rPr lang="fr-FR" sz="2000" i="1">
                              <a:latin typeface="Cambria Math" panose="02040503050406030204" pitchFamily="18" charset="0"/>
                              <a:cs typeface="Arial" panose="020B0604020202020204" pitchFamily="34" charset="0"/>
                            </a:rPr>
                            <m:t>1</m:t>
                          </m:r>
                        </m:num>
                        <m:den>
                          <m:r>
                            <a:rPr lang="fr-FR" sz="2000" i="1">
                              <a:latin typeface="Cambria Math" panose="02040503050406030204" pitchFamily="18" charset="0"/>
                              <a:cs typeface="Arial" panose="020B0604020202020204" pitchFamily="34" charset="0"/>
                            </a:rPr>
                            <m:t>𝑂𝐴</m:t>
                          </m:r>
                        </m:den>
                      </m:f>
                    </m:oMath>
                  </m:oMathPara>
                </a14:m>
                <a:endParaRPr lang="fr-FR" sz="2000"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8606727" y="2876474"/>
                <a:ext cx="1804276" cy="724494"/>
              </a:xfrm>
              <a:prstGeom prst="rect">
                <a:avLst/>
              </a:prstGeom>
              <a:blipFill>
                <a:blip r:embed="rId5"/>
                <a:stretch>
                  <a:fillRect/>
                </a:stretch>
              </a:blipFill>
            </p:spPr>
            <p:txBody>
              <a:bodyPr/>
              <a:lstStyle/>
              <a:p>
                <a:r>
                  <a:rPr lang="fr-FR">
                    <a:noFill/>
                  </a:rPr>
                  <a:t> </a:t>
                </a:r>
              </a:p>
            </p:txBody>
          </p:sp>
        </mc:Fallback>
      </mc:AlternateContent>
      <p:sp>
        <p:nvSpPr>
          <p:cNvPr id="16" name="Rectangle 15"/>
          <p:cNvSpPr/>
          <p:nvPr/>
        </p:nvSpPr>
        <p:spPr>
          <a:xfrm>
            <a:off x="6331745" y="3726628"/>
            <a:ext cx="2274982"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Le grandissement </a:t>
            </a:r>
            <a:r>
              <a:rPr lang="fr-FR" i="1" dirty="0" smtClean="0">
                <a:latin typeface="Arial" panose="020B0604020202020204" pitchFamily="34" charset="0"/>
                <a:cs typeface="Arial" panose="020B0604020202020204" pitchFamily="34" charset="0"/>
              </a:rPr>
              <a:t>:</a:t>
            </a:r>
            <a:r>
              <a:rPr lang="fr-FR" dirty="0" smtClean="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20" name="Rectangle 19"/>
              <p:cNvSpPr/>
              <p:nvPr/>
            </p:nvSpPr>
            <p:spPr>
              <a:xfrm>
                <a:off x="8574714" y="3577036"/>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574714" y="3577036"/>
                <a:ext cx="2118337" cy="668516"/>
              </a:xfrm>
              <a:prstGeom prst="rect">
                <a:avLst/>
              </a:prstGeom>
              <a:blipFill>
                <a:blip r:embed="rId6"/>
                <a:stretch>
                  <a:fillRect/>
                </a:stretch>
              </a:blipFill>
            </p:spPr>
            <p:txBody>
              <a:bodyPr/>
              <a:lstStyle/>
              <a:p>
                <a:r>
                  <a:rPr lang="fr-FR">
                    <a:noFill/>
                  </a:rPr>
                  <a:t> </a:t>
                </a:r>
              </a:p>
            </p:txBody>
          </p:sp>
        </mc:Fallback>
      </mc:AlternateContent>
      <p:pic>
        <p:nvPicPr>
          <p:cNvPr id="3074" name="Picture 2"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flipV="1">
            <a:off x="3333408" y="3935670"/>
            <a:ext cx="2144527" cy="2411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4648" y="5094657"/>
            <a:ext cx="1414676" cy="12263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329017" y="4463383"/>
            <a:ext cx="4021929" cy="646331"/>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Le </a:t>
            </a:r>
            <a:r>
              <a:rPr lang="fr-FR" dirty="0" smtClean="0">
                <a:solidFill>
                  <a:schemeClr val="accent1"/>
                </a:solidFill>
                <a:latin typeface="Arial" panose="020B0604020202020204" pitchFamily="34" charset="0"/>
                <a:cs typeface="Arial" panose="020B0604020202020204" pitchFamily="34" charset="0"/>
              </a:rPr>
              <a:t>théorème de Thales</a:t>
            </a:r>
            <a:r>
              <a:rPr lang="fr-FR" dirty="0" smtClean="0">
                <a:latin typeface="Arial" panose="020B0604020202020204" pitchFamily="34" charset="0"/>
                <a:cs typeface="Arial" panose="020B0604020202020204" pitchFamily="34" charset="0"/>
              </a:rPr>
              <a:t> permet de retrouver ces relations :</a:t>
            </a:r>
          </a:p>
        </p:txBody>
      </p:sp>
      <p:pic>
        <p:nvPicPr>
          <p:cNvPr id="22" name="Image 21"/>
          <p:cNvPicPr>
            <a:picLocks noChangeAspect="1"/>
          </p:cNvPicPr>
          <p:nvPr/>
        </p:nvPicPr>
        <p:blipFill>
          <a:blip r:embed="rId9"/>
          <a:stretch>
            <a:fillRect/>
          </a:stretch>
        </p:blipFill>
        <p:spPr>
          <a:xfrm>
            <a:off x="9349460" y="5558043"/>
            <a:ext cx="1599873" cy="535737"/>
          </a:xfrm>
          <a:prstGeom prst="rect">
            <a:avLst/>
          </a:prstGeom>
        </p:spPr>
      </p:pic>
      <p:cxnSp>
        <p:nvCxnSpPr>
          <p:cNvPr id="6" name="Connecteur droit 5"/>
          <p:cNvCxnSpPr/>
          <p:nvPr/>
        </p:nvCxnSpPr>
        <p:spPr>
          <a:xfrm flipV="1">
            <a:off x="762000" y="5027405"/>
            <a:ext cx="5271165" cy="29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0" name="Picture 2"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247" y="5019307"/>
            <a:ext cx="1055479" cy="133635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93558" y="6299235"/>
            <a:ext cx="6008047" cy="276999"/>
          </a:xfrm>
          <a:prstGeom prst="rect">
            <a:avLst/>
          </a:prstGeom>
        </p:spPr>
        <p:txBody>
          <a:bodyPr wrap="square">
            <a:spAutoFit/>
          </a:bodyPr>
          <a:lstStyle/>
          <a:p>
            <a:r>
              <a:rPr lang="fr-FR" sz="1200" b="1" dirty="0">
                <a:latin typeface="Arial" panose="020B0604020202020204" pitchFamily="34" charset="0"/>
                <a:cs typeface="Arial" panose="020B0604020202020204" pitchFamily="34" charset="0"/>
              </a:rPr>
              <a:t>https://uel.unisciel.fr/physique/optigeo/optigeo_ch08/co/simuler_ch08_05.html</a:t>
            </a:r>
          </a:p>
        </p:txBody>
      </p:sp>
      <mc:AlternateContent xmlns:mc="http://schemas.openxmlformats.org/markup-compatibility/2006" xmlns:a14="http://schemas.microsoft.com/office/drawing/2010/main">
        <mc:Choice Requires="a14">
          <p:sp>
            <p:nvSpPr>
              <p:cNvPr id="28" name="Rectangle 27"/>
              <p:cNvSpPr/>
              <p:nvPr/>
            </p:nvSpPr>
            <p:spPr>
              <a:xfrm>
                <a:off x="10770914" y="3159817"/>
                <a:ext cx="1291059" cy="8796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i="1">
                          <a:latin typeface="Cambria Math" panose="02040503050406030204" pitchFamily="18" charset="0"/>
                        </a:rPr>
                        <m:t>=</m:t>
                      </m:r>
                      <m:f>
                        <m:fPr>
                          <m:ctrlPr>
                            <a:rPr lang="fr-FR" i="1">
                              <a:latin typeface="Cambria Math" panose="02040503050406030204" pitchFamily="18" charset="0"/>
                            </a:rPr>
                          </m:ctrlPr>
                        </m:fPr>
                        <m:num>
                          <m:r>
                            <a:rPr lang="fr-FR" b="0" i="1" smtClean="0">
                              <a:latin typeface="Cambria Math" panose="02040503050406030204" pitchFamily="18" charset="0"/>
                            </a:rPr>
                            <m:t>𝑂𝐴</m:t>
                          </m:r>
                        </m:num>
                        <m:den>
                          <m:f>
                            <m:fPr>
                              <m:ctrlPr>
                                <a:rPr lang="fr-FR" i="1">
                                  <a:latin typeface="Cambria Math" panose="02040503050406030204" pitchFamily="18" charset="0"/>
                                </a:rPr>
                              </m:ctrlPr>
                            </m:fPr>
                            <m:num>
                              <m:r>
                                <a:rPr lang="fr-FR" b="0" i="1" smtClean="0">
                                  <a:latin typeface="Cambria Math" panose="02040503050406030204" pitchFamily="18" charset="0"/>
                                </a:rPr>
                                <m:t>1</m:t>
                              </m:r>
                            </m:num>
                            <m:den>
                              <m:r>
                                <a:rPr lang="fr-FR" i="1">
                                  <a:latin typeface="Cambria Math" panose="02040503050406030204" pitchFamily="18" charset="0"/>
                                </a:rPr>
                                <m:t>𝛾</m:t>
                              </m:r>
                            </m:den>
                          </m:f>
                          <m:r>
                            <a:rPr lang="fr-FR" i="1">
                              <a:latin typeface="Cambria Math" panose="02040503050406030204" pitchFamily="18" charset="0"/>
                            </a:rPr>
                            <m:t>+</m:t>
                          </m:r>
                          <m:r>
                            <a:rPr lang="fr-FR" b="0" i="1" smtClean="0">
                              <a:latin typeface="Cambria Math" panose="02040503050406030204" pitchFamily="18" charset="0"/>
                            </a:rPr>
                            <m:t>1</m:t>
                          </m:r>
                        </m:den>
                      </m:f>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10770914" y="3159817"/>
                <a:ext cx="1291059" cy="879600"/>
              </a:xfrm>
              <a:prstGeom prst="rect">
                <a:avLst/>
              </a:prstGeom>
              <a:blipFill>
                <a:blip r:embed="rId10"/>
                <a:stretch>
                  <a:fillRect/>
                </a:stretch>
              </a:blipFill>
            </p:spPr>
            <p:txBody>
              <a:bodyPr/>
              <a:lstStyle/>
              <a:p>
                <a:r>
                  <a:rPr lang="fr-FR">
                    <a:noFill/>
                  </a:rPr>
                  <a:t> </a:t>
                </a:r>
              </a:p>
            </p:txBody>
          </p:sp>
        </mc:Fallback>
      </mc:AlternateContent>
      <p:sp>
        <p:nvSpPr>
          <p:cNvPr id="31" name="ZoneTexte 30"/>
          <p:cNvSpPr txBox="1"/>
          <p:nvPr/>
        </p:nvSpPr>
        <p:spPr>
          <a:xfrm>
            <a:off x="4244285" y="4450480"/>
            <a:ext cx="572281" cy="369332"/>
          </a:xfrm>
          <a:prstGeom prst="rect">
            <a:avLst/>
          </a:prstGeom>
          <a:noFill/>
        </p:spPr>
        <p:txBody>
          <a:bodyPr wrap="square" rtlCol="0">
            <a:spAutoFit/>
          </a:bodyPr>
          <a:lstStyle/>
          <a:p>
            <a:r>
              <a:rPr lang="fr-FR" b="1" dirty="0" smtClean="0">
                <a:latin typeface="Arial" panose="020B0604020202020204" pitchFamily="34" charset="0"/>
                <a:cs typeface="Arial" panose="020B0604020202020204" pitchFamily="34" charset="0"/>
              </a:rPr>
              <a:t>F’</a:t>
            </a:r>
            <a:endParaRPr lang="fr-FR" b="1" dirty="0">
              <a:latin typeface="Arial" panose="020B0604020202020204" pitchFamily="34" charset="0"/>
              <a:cs typeface="Arial" panose="020B0604020202020204" pitchFamily="34" charset="0"/>
            </a:endParaRPr>
          </a:p>
        </p:txBody>
      </p:sp>
      <p:grpSp>
        <p:nvGrpSpPr>
          <p:cNvPr id="35" name="Groupe 34"/>
          <p:cNvGrpSpPr/>
          <p:nvPr/>
        </p:nvGrpSpPr>
        <p:grpSpPr>
          <a:xfrm>
            <a:off x="776963" y="4389742"/>
            <a:ext cx="4536864" cy="1125945"/>
            <a:chOff x="776963" y="4389742"/>
            <a:chExt cx="4536864" cy="1125945"/>
          </a:xfrm>
        </p:grpSpPr>
        <p:pic>
          <p:nvPicPr>
            <p:cNvPr id="25"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963" y="4431719"/>
              <a:ext cx="595686" cy="5956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855405" y="5057265"/>
              <a:ext cx="458422" cy="45842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onnecteur droit 33"/>
            <p:cNvCxnSpPr/>
            <p:nvPr/>
          </p:nvCxnSpPr>
          <p:spPr>
            <a:xfrm flipV="1">
              <a:off x="1050454" y="4389742"/>
              <a:ext cx="2261573" cy="190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ZoneTexte 40"/>
          <p:cNvSpPr txBox="1"/>
          <p:nvPr/>
        </p:nvSpPr>
        <p:spPr>
          <a:xfrm>
            <a:off x="3039516" y="5029805"/>
            <a:ext cx="572281"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o</a:t>
            </a:r>
          </a:p>
        </p:txBody>
      </p:sp>
    </p:spTree>
    <p:extLst>
      <p:ext uri="{BB962C8B-B14F-4D97-AF65-F5344CB8AC3E}">
        <p14:creationId xmlns:p14="http://schemas.microsoft.com/office/powerpoint/2010/main" val="1122245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4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Mise au point (ou focus)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487119" y="1780194"/>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12" descr="Quel objectif photo choisir en 2020 ? | Guide d&amp;#39;achat Materiel.net"/>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096955"/>
            <a:ext cx="4961920" cy="646331"/>
          </a:xfrm>
          <a:prstGeom prst="rect">
            <a:avLst/>
          </a:prstGeom>
          <a:noFill/>
        </p:spPr>
        <p:txBody>
          <a:bodyPr wrap="square" rtlCol="0">
            <a:spAutoFit/>
          </a:bodyPr>
          <a:lstStyle/>
          <a:p>
            <a:r>
              <a:rPr lang="fr-FR" dirty="0" smtClean="0">
                <a:solidFill>
                  <a:schemeClr val="accent1"/>
                </a:solidFill>
                <a:latin typeface="Arial" panose="020B0604020202020204" pitchFamily="34" charset="0"/>
                <a:cs typeface="Arial" panose="020B0604020202020204" pitchFamily="34" charset="0"/>
              </a:rPr>
              <a:t>Où doit-être placé le capteur pour avoir une image nette ?</a:t>
            </a:r>
            <a:endParaRPr lang="fr-FR" dirty="0">
              <a:solidFill>
                <a:schemeClr val="accent1"/>
              </a:solidFill>
              <a:latin typeface="Arial" panose="020B0604020202020204" pitchFamily="34" charset="0"/>
              <a:cs typeface="Arial" panose="020B0604020202020204" pitchFamily="34" charset="0"/>
            </a:endParaRPr>
          </a:p>
        </p:txBody>
      </p:sp>
      <p:grpSp>
        <p:nvGrpSpPr>
          <p:cNvPr id="2063" name="Groupe 2062"/>
          <p:cNvGrpSpPr/>
          <p:nvPr/>
        </p:nvGrpSpPr>
        <p:grpSpPr>
          <a:xfrm>
            <a:off x="3967018" y="4251229"/>
            <a:ext cx="1066949" cy="679320"/>
            <a:chOff x="4596010" y="925634"/>
            <a:chExt cx="1066949" cy="679320"/>
          </a:xfrm>
        </p:grpSpPr>
        <p:pic>
          <p:nvPicPr>
            <p:cNvPr id="1030" name="Picture 6" descr="capteur-CMOS"/>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596010" y="925634"/>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p:cNvSpPr/>
            <p:nvPr/>
          </p:nvSpPr>
          <p:spPr>
            <a:xfrm>
              <a:off x="5290741" y="969995"/>
              <a:ext cx="372218" cy="461665"/>
            </a:xfrm>
            <a:prstGeom prst="rect">
              <a:avLst/>
            </a:prstGeom>
          </p:spPr>
          <p:txBody>
            <a:bodyPr wrap="none">
              <a:spAutoFit/>
            </a:bodyPr>
            <a:lstStyle/>
            <a:p>
              <a:r>
                <a:rPr lang="fr-FR" sz="2400" b="1" dirty="0" smtClean="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grpSp>
      <p:sp>
        <p:nvSpPr>
          <p:cNvPr id="18" name="Rectangle 17"/>
          <p:cNvSpPr/>
          <p:nvPr/>
        </p:nvSpPr>
        <p:spPr>
          <a:xfrm>
            <a:off x="8953561" y="4635290"/>
            <a:ext cx="372218" cy="461665"/>
          </a:xfrm>
          <a:prstGeom prst="rect">
            <a:avLst/>
          </a:prstGeom>
        </p:spPr>
        <p:txBody>
          <a:bodyPr wrap="none">
            <a:spAutoFit/>
          </a:bodyPr>
          <a:lstStyle/>
          <a:p>
            <a:r>
              <a:rPr lang="fr-FR" sz="2400" b="1" dirty="0" smtClean="0">
                <a:solidFill>
                  <a:srgbClr val="FF0000"/>
                </a:solidFill>
                <a:latin typeface="Arial" panose="020B0604020202020204" pitchFamily="34" charset="0"/>
                <a:cs typeface="Arial" panose="020B0604020202020204" pitchFamily="34" charset="0"/>
              </a:rPr>
              <a:t>?</a:t>
            </a:r>
            <a:endParaRPr lang="fr-FR" sz="2400" b="1" dirty="0">
              <a:solidFill>
                <a:srgbClr val="FF0000"/>
              </a:solidFill>
            </a:endParaRPr>
          </a:p>
        </p:txBody>
      </p:sp>
    </p:spTree>
    <p:extLst>
      <p:ext uri="{BB962C8B-B14F-4D97-AF65-F5344CB8AC3E}">
        <p14:creationId xmlns:p14="http://schemas.microsoft.com/office/powerpoint/2010/main" val="2000354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Mise au point (ou focus)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10"/>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75438" y="4278584"/>
            <a:ext cx="5381142" cy="2031325"/>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La </a:t>
            </a:r>
            <a:r>
              <a:rPr lang="fr-FR" dirty="0" smtClean="0">
                <a:solidFill>
                  <a:schemeClr val="accent1"/>
                </a:solidFill>
                <a:latin typeface="Arial" panose="020B0604020202020204" pitchFamily="34" charset="0"/>
                <a:cs typeface="Arial" panose="020B0604020202020204" pitchFamily="34" charset="0"/>
              </a:rPr>
              <a:t>mise au point</a:t>
            </a:r>
            <a:r>
              <a:rPr lang="fr-FR" dirty="0" smtClean="0">
                <a:latin typeface="Arial" panose="020B0604020202020204" pitchFamily="34" charset="0"/>
                <a:cs typeface="Arial" panose="020B0604020202020204" pitchFamily="34" charset="0"/>
              </a:rPr>
              <a:t> consiste à </a:t>
            </a:r>
            <a:r>
              <a:rPr lang="fr-FR" dirty="0" smtClean="0">
                <a:solidFill>
                  <a:schemeClr val="accent1"/>
                </a:solidFill>
                <a:latin typeface="Arial" panose="020B0604020202020204" pitchFamily="34" charset="0"/>
                <a:cs typeface="Arial" panose="020B0604020202020204" pitchFamily="34" charset="0"/>
              </a:rPr>
              <a:t>positionner le capteur</a:t>
            </a:r>
            <a:r>
              <a:rPr lang="fr-FR" dirty="0" smtClean="0">
                <a:latin typeface="Arial" panose="020B0604020202020204" pitchFamily="34" charset="0"/>
                <a:cs typeface="Arial" panose="020B0604020202020204" pitchFamily="34" charset="0"/>
              </a:rPr>
              <a:t> à l’endroit où se forme l’</a:t>
            </a:r>
            <a:r>
              <a:rPr lang="fr-FR" dirty="0" smtClean="0">
                <a:solidFill>
                  <a:schemeClr val="accent1"/>
                </a:solidFill>
                <a:latin typeface="Arial" panose="020B0604020202020204" pitchFamily="34" charset="0"/>
                <a:cs typeface="Arial" panose="020B0604020202020204" pitchFamily="34" charset="0"/>
              </a:rPr>
              <a:t>image de l’objet</a:t>
            </a:r>
            <a:r>
              <a:rPr lang="fr-FR" dirty="0" smtClean="0">
                <a:latin typeface="Arial" panose="020B0604020202020204" pitchFamily="34" charset="0"/>
                <a:cs typeface="Arial" panose="020B0604020202020204" pitchFamily="34" charset="0"/>
              </a:rPr>
              <a:t> qui nous intéresse dans la scène afin que ce dernier soit le plus net possible.</a:t>
            </a:r>
          </a:p>
          <a:p>
            <a:pPr algn="just"/>
            <a:endParaRPr lang="fr-FR" dirty="0">
              <a:latin typeface="Arial" panose="020B0604020202020204" pitchFamily="34" charset="0"/>
              <a:cs typeface="Arial" panose="020B0604020202020204" pitchFamily="34" charset="0"/>
            </a:endParaRPr>
          </a:p>
          <a:p>
            <a:pPr algn="just"/>
            <a:r>
              <a:rPr lang="fr-FR" i="1" dirty="0" smtClean="0">
                <a:latin typeface="Arial" panose="020B0604020202020204" pitchFamily="34" charset="0"/>
                <a:cs typeface="Arial" panose="020B0604020202020204" pitchFamily="34" charset="0"/>
              </a:rPr>
              <a:t>Sur l’objectif, il faut jouer sur la bague de mise au point pour positionner correctement le capteur.</a:t>
            </a:r>
            <a:endParaRPr lang="fr-FR" i="1" dirty="0">
              <a:latin typeface="Arial" panose="020B0604020202020204" pitchFamily="34" charset="0"/>
              <a:cs typeface="Arial" panose="020B0604020202020204" pitchFamily="34" charset="0"/>
            </a:endParaRPr>
          </a:p>
        </p:txBody>
      </p:sp>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77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0" b="100000" l="0" r="100000"/>
                    </a14:imgEffect>
                    <a14:imgEffect>
                      <a14:artisticChalkSketch/>
                    </a14:imgEffect>
                    <a14:imgEffect>
                      <a14:saturation sat="0"/>
                    </a14:imgEffect>
                  </a14:imgLayer>
                </a14:imgProps>
              </a:ext>
            </a:extLst>
          </a:blip>
          <a:stretch>
            <a:fillRect/>
          </a:stretch>
        </p:blipFill>
        <p:spPr>
          <a:xfrm>
            <a:off x="4485734" y="2227112"/>
            <a:ext cx="391104" cy="1459835"/>
          </a:xfrm>
          <a:prstGeom prst="rect">
            <a:avLst/>
          </a:prstGeom>
          <a:effectLst/>
        </p:spPr>
      </p:pic>
      <p:pic>
        <p:nvPicPr>
          <p:cNvPr id="30" name="Picture 6" descr="capteur-CMOS"/>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TD2 : Exercice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5452611"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385896" y="2969989"/>
            <a:ext cx="363800" cy="4448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ZoneTexte 15"/>
              <p:cNvSpPr txBox="1"/>
              <p:nvPr/>
            </p:nvSpPr>
            <p:spPr>
              <a:xfrm>
                <a:off x="6069832" y="567863"/>
                <a:ext cx="5524568" cy="2179571"/>
              </a:xfrm>
              <a:prstGeom prst="rect">
                <a:avLst/>
              </a:prstGeom>
              <a:noFill/>
            </p:spPr>
            <p:txBody>
              <a:bodyPr wrap="square" rtlCol="0">
                <a:spAutoFit/>
              </a:bodyPr>
              <a:lstStyle/>
              <a:p>
                <a:pPr algn="just"/>
                <a:r>
                  <a:rPr lang="fr-FR" i="1" dirty="0" smtClean="0">
                    <a:solidFill>
                      <a:schemeClr val="accent1"/>
                    </a:solidFill>
                    <a:latin typeface="Arial" panose="020B0604020202020204" pitchFamily="34" charset="0"/>
                    <a:cs typeface="Arial" panose="020B0604020202020204" pitchFamily="34" charset="0"/>
                  </a:rPr>
                  <a:t>Problème 1 : Il est loin mon sapin ?</a:t>
                </a:r>
                <a:endParaRPr lang="fr-FR" i="1" dirty="0">
                  <a:solidFill>
                    <a:schemeClr val="accent1"/>
                  </a:solidFill>
                  <a:latin typeface="Arial" panose="020B0604020202020204" pitchFamily="34" charset="0"/>
                  <a:cs typeface="Arial" panose="020B0604020202020204" pitchFamily="34" charset="0"/>
                </a:endParaRPr>
              </a:p>
              <a:p>
                <a:pPr algn="just"/>
                <a:r>
                  <a:rPr lang="fr-FR" sz="1400" dirty="0" smtClean="0">
                    <a:latin typeface="Arial" panose="020B0604020202020204" pitchFamily="34" charset="0"/>
                    <a:cs typeface="Arial" panose="020B0604020202020204" pitchFamily="34" charset="0"/>
                  </a:rPr>
                  <a:t>Mon sapin mesure 18m de hauteur et sur le capteur il fait 90 pixels. La focale </a:t>
                </a:r>
                <a:r>
                  <a:rPr lang="fr-FR" sz="1400" i="1" dirty="0" smtClean="0">
                    <a:latin typeface="Arial" panose="020B0604020202020204" pitchFamily="34" charset="0"/>
                    <a:cs typeface="Arial" panose="020B0604020202020204" pitchFamily="34" charset="0"/>
                  </a:rPr>
                  <a:t>f</a:t>
                </a:r>
                <a:r>
                  <a:rPr lang="fr-FR" sz="1400" dirty="0" smtClean="0">
                    <a:latin typeface="Arial" panose="020B0604020202020204" pitchFamily="34" charset="0"/>
                    <a:cs typeface="Arial" panose="020B0604020202020204" pitchFamily="34" charset="0"/>
                  </a:rPr>
                  <a:t> est de 25. La taille d’un pixel du capteur est de  5,5µm </a:t>
                </a:r>
                <a:r>
                  <a:rPr lang="fr-FR" sz="1400" dirty="0">
                    <a:latin typeface="Arial" panose="020B0604020202020204" pitchFamily="34" charset="0"/>
                    <a:cs typeface="Arial" panose="020B0604020202020204" pitchFamily="34" charset="0"/>
                  </a:rPr>
                  <a:t>(</a:t>
                </a:r>
                <a:r>
                  <a:rPr lang="fr-FR" sz="1400" dirty="0" smtClean="0">
                    <a:latin typeface="Arial" panose="020B0604020202020204" pitchFamily="34" charset="0"/>
                    <a:cs typeface="Arial" panose="020B0604020202020204" pitchFamily="34" charset="0"/>
                  </a:rPr>
                  <a:t>0.0055mm).</a:t>
                </a:r>
              </a:p>
              <a:p>
                <a:pPr algn="just"/>
                <a:endParaRPr lang="fr-FR" sz="1400" i="1" dirty="0" smtClean="0">
                  <a:latin typeface="Arial" panose="020B0604020202020204" pitchFamily="34" charset="0"/>
                  <a:cs typeface="Arial" panose="020B0604020202020204" pitchFamily="34" charset="0"/>
                </a:endParaRPr>
              </a:p>
              <a:p>
                <a:pPr marL="342900" indent="-342900" algn="just">
                  <a:buAutoNum type="alphaLcParenR"/>
                </a:pPr>
                <a:r>
                  <a:rPr lang="fr-FR" sz="1400" i="1" dirty="0" smtClean="0">
                    <a:latin typeface="Arial" panose="020B0604020202020204" pitchFamily="34" charset="0"/>
                    <a:cs typeface="Arial" panose="020B0604020202020204" pitchFamily="34" charset="0"/>
                  </a:rPr>
                  <a:t>Calculer </a:t>
                </a:r>
                <a:r>
                  <a:rPr lang="fr-FR" sz="1400" i="1" dirty="0">
                    <a:latin typeface="Arial" panose="020B0604020202020204" pitchFamily="34" charset="0"/>
                    <a:cs typeface="Arial" panose="020B0604020202020204" pitchFamily="34" charset="0"/>
                  </a:rPr>
                  <a:t>la </a:t>
                </a:r>
                <a:r>
                  <a:rPr lang="fr-FR" sz="1400" i="1" dirty="0" smtClean="0">
                    <a:latin typeface="Arial" panose="020B0604020202020204" pitchFamily="34" charset="0"/>
                    <a:cs typeface="Arial" panose="020B0604020202020204" pitchFamily="34" charset="0"/>
                  </a:rPr>
                  <a:t>précision (résolution spatiale) d’un pixel.</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smtClean="0">
                    <a:latin typeface="Arial" panose="020B0604020202020204" pitchFamily="34" charset="0"/>
                    <a:cs typeface="Arial" panose="020B0604020202020204" pitchFamily="34" charset="0"/>
                  </a:rPr>
                  <a:t>.</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la distance du sapin par rapport à la caméra.</a:t>
                </a:r>
              </a:p>
              <a:p>
                <a:pPr algn="just"/>
                <a:endParaRPr lang="fr-FR" i="1" dirty="0" smtClean="0">
                  <a:latin typeface="Arial" panose="020B0604020202020204" pitchFamily="34" charset="0"/>
                  <a:cs typeface="Arial" panose="020B0604020202020204" pitchFamily="34" charset="0"/>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6069832" y="567863"/>
                <a:ext cx="5524568" cy="2179571"/>
              </a:xfrm>
              <a:prstGeom prst="rect">
                <a:avLst/>
              </a:prstGeom>
              <a:blipFill>
                <a:blip r:embed="rId11"/>
                <a:stretch>
                  <a:fillRect l="-993" t="-1397" r="-3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70879" y="443094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30944"/>
                <a:ext cx="2129173" cy="850939"/>
              </a:xfrm>
              <a:prstGeom prst="rect">
                <a:avLst/>
              </a:prstGeom>
              <a:blipFill>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072011" y="3743292"/>
                <a:ext cx="3876381" cy="5692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𝑏</m:t>
                      </m:r>
                      <m:r>
                        <a:rPr lang="fr-FR" sz="1600" b="0" i="1" smtClean="0">
                          <a:latin typeface="Cambria Math" panose="02040503050406030204" pitchFamily="18" charset="0"/>
                          <a:cs typeface="Arial" panose="020B0604020202020204" pitchFamily="34" charset="0"/>
                        </a:rPr>
                        <m:t>) </m:t>
                      </m:r>
                      <m:r>
                        <a:rPr lang="fr-FR" sz="1600" i="1" smtClean="0">
                          <a:latin typeface="Cambria Math" panose="02040503050406030204" pitchFamily="18" charset="0"/>
                          <a:cs typeface="Arial" panose="020B0604020202020204" pitchFamily="34" charset="0"/>
                        </a:rPr>
                        <m:t>𝛾</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𝐴</m:t>
                              </m:r>
                            </m:e>
                            <m:sup>
                              <m:r>
                                <a:rPr lang="fr-FR" sz="1600" i="1">
                                  <a:latin typeface="Cambria Math" panose="02040503050406030204" pitchFamily="18" charset="0"/>
                                  <a:cs typeface="Arial" panose="020B0604020202020204" pitchFamily="34" charset="0"/>
                                </a:rPr>
                                <m:t>′</m:t>
                              </m:r>
                            </m:sup>
                          </m:sSup>
                          <m:sSup>
                            <m:sSupPr>
                              <m:ctrlPr>
                                <a:rPr lang="fr-FR" sz="1600" i="1">
                                  <a:latin typeface="Cambria Math" panose="02040503050406030204" pitchFamily="18" charset="0"/>
                                  <a:cs typeface="Arial" panose="020B0604020202020204" pitchFamily="34" charset="0"/>
                                </a:rPr>
                              </m:ctrlPr>
                            </m:sSupPr>
                            <m:e>
                              <m:r>
                                <a:rPr lang="fr-FR" sz="1600" i="1">
                                  <a:latin typeface="Cambria Math" panose="02040503050406030204" pitchFamily="18" charset="0"/>
                                  <a:cs typeface="Arial" panose="020B0604020202020204" pitchFamily="34" charset="0"/>
                                </a:rPr>
                                <m:t>𝐵</m:t>
                              </m:r>
                            </m:e>
                            <m:sup>
                              <m:r>
                                <a:rPr lang="fr-FR" sz="1600" i="1">
                                  <a:latin typeface="Cambria Math" panose="02040503050406030204" pitchFamily="18" charset="0"/>
                                  <a:cs typeface="Arial" panose="020B0604020202020204" pitchFamily="34" charset="0"/>
                                </a:rPr>
                                <m:t>′</m:t>
                              </m:r>
                            </m:sup>
                          </m:sSup>
                        </m:num>
                        <m:den>
                          <m:r>
                            <a:rPr lang="fr-FR" sz="1600" i="1">
                              <a:latin typeface="Cambria Math" panose="02040503050406030204" pitchFamily="18" charset="0"/>
                              <a:cs typeface="Arial" panose="020B0604020202020204" pitchFamily="34" charset="0"/>
                            </a:rPr>
                            <m:t>𝐴𝐵</m:t>
                          </m:r>
                        </m:den>
                      </m:f>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i="1">
                              <a:latin typeface="Cambria Math" panose="02040503050406030204" pitchFamily="18" charset="0"/>
                              <a:cs typeface="Arial" panose="020B0604020202020204" pitchFamily="34" charset="0"/>
                            </a:rPr>
                            <m:t> 9</m:t>
                          </m:r>
                          <m:r>
                            <a:rPr lang="fr-FR" sz="1600" b="0" i="1" smtClean="0">
                              <a:latin typeface="Cambria Math" panose="02040503050406030204" pitchFamily="18" charset="0"/>
                              <a:cs typeface="Arial" panose="020B0604020202020204" pitchFamily="34" charset="0"/>
                            </a:rPr>
                            <m:t>0</m:t>
                          </m:r>
                          <m:r>
                            <a:rPr lang="fr-FR" sz="1600" i="1">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0.0055</m:t>
                          </m:r>
                        </m:num>
                        <m:den>
                          <m:r>
                            <a:rPr lang="fr-FR" sz="1600" b="0" i="1" smtClean="0">
                              <a:latin typeface="Cambria Math" panose="02040503050406030204" pitchFamily="18" charset="0"/>
                              <a:cs typeface="Arial" panose="020B0604020202020204" pitchFamily="34" charset="0"/>
                            </a:rPr>
                            <m:t>18000</m:t>
                          </m:r>
                        </m:den>
                      </m:f>
                      <m:r>
                        <a:rPr lang="fr-FR" sz="1600" i="1">
                          <a:latin typeface="Cambria Math" panose="02040503050406030204" pitchFamily="18" charset="0"/>
                          <a:cs typeface="Arial" panose="020B0604020202020204" pitchFamily="34" charset="0"/>
                        </a:rPr>
                        <m:t>=2.75</m:t>
                      </m:r>
                      <m:r>
                        <a:rPr lang="fr-FR" sz="1600" i="1">
                          <a:latin typeface="Cambria Math" panose="02040503050406030204" pitchFamily="18" charset="0"/>
                          <a:cs typeface="Arial" panose="020B0604020202020204" pitchFamily="34" charset="0"/>
                        </a:rPr>
                        <m:t>𝑒</m:t>
                      </m:r>
                      <m:r>
                        <a:rPr lang="fr-FR" sz="1600" i="1">
                          <a:latin typeface="Cambria Math" panose="02040503050406030204" pitchFamily="18" charset="0"/>
                          <a:cs typeface="Arial" panose="020B0604020202020204" pitchFamily="34" charset="0"/>
                        </a:rPr>
                        <m:t>−05</m:t>
                      </m:r>
                    </m:oMath>
                  </m:oMathPara>
                </a14:m>
                <a:endParaRPr lang="fr-FR" sz="16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072011" y="3743292"/>
                <a:ext cx="3876381" cy="569258"/>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562299" y="4468457"/>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562299" y="4468457"/>
                <a:ext cx="1291058" cy="879664"/>
              </a:xfrm>
              <a:prstGeom prst="rect">
                <a:avLst/>
              </a:prstGeom>
              <a:blipFill>
                <a:blip r:embed="rId14"/>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70879" y="541624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70879" y="5416242"/>
                <a:ext cx="2118337" cy="668516"/>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275217" y="569524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25" name="Rectangle 24"/>
              <p:cNvSpPr>
                <a:spLocks noRot="1" noChangeAspect="1" noMove="1" noResize="1" noEditPoints="1" noAdjustHandles="1" noChangeArrowheads="1" noChangeShapeType="1" noTextEdit="1"/>
              </p:cNvSpPr>
              <p:nvPr/>
            </p:nvSpPr>
            <p:spPr>
              <a:xfrm>
                <a:off x="3275217" y="5695240"/>
                <a:ext cx="2116925" cy="714683"/>
              </a:xfrm>
              <a:prstGeom prst="rect">
                <a:avLst/>
              </a:prstGeom>
              <a:blipFill>
                <a:blip r:embed="rId16"/>
                <a:stretch>
                  <a:fillRect/>
                </a:stretch>
              </a:blipFill>
            </p:spPr>
            <p:txBody>
              <a:bodyPr/>
              <a:lstStyle/>
              <a:p>
                <a:r>
                  <a:rPr lang="fr-FR">
                    <a:noFill/>
                  </a:rPr>
                  <a:t> </a:t>
                </a:r>
              </a:p>
            </p:txBody>
          </p:sp>
        </mc:Fallback>
      </mc:AlternateContent>
      <p:sp>
        <p:nvSpPr>
          <p:cNvPr id="4" name="Flèche vers le bas 3"/>
          <p:cNvSpPr/>
          <p:nvPr/>
        </p:nvSpPr>
        <p:spPr>
          <a:xfrm>
            <a:off x="4152529" y="5349527"/>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1" name="Rectangle 30"/>
              <p:cNvSpPr/>
              <p:nvPr/>
            </p:nvSpPr>
            <p:spPr>
              <a:xfrm>
                <a:off x="6123871" y="4497531"/>
                <a:ext cx="4837285"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b="0" i="0" smtClean="0">
                          <a:latin typeface="Cambria Math" panose="02040503050406030204" pitchFamily="18" charset="0"/>
                          <a:ea typeface="Cambria Math" panose="02040503050406030204" pitchFamily="18" charset="0"/>
                        </a:rPr>
                        <m:t>c</m:t>
                      </m:r>
                      <m:r>
                        <a:rPr lang="fr-FR" sz="1600" b="0" i="0" smtClean="0">
                          <a:latin typeface="Cambria Math" panose="02040503050406030204" pitchFamily="18" charset="0"/>
                          <a:ea typeface="Cambria Math" panose="02040503050406030204" pitchFamily="18" charset="0"/>
                        </a:rPr>
                        <m:t>) </m:t>
                      </m:r>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 </m:t>
                      </m:r>
                      <m:r>
                        <m:rPr>
                          <m:nor/>
                        </m:rPr>
                        <a:rPr lang="fr-FR" sz="1600">
                          <a:latin typeface="Cambria Math" panose="02040503050406030204" pitchFamily="18" charset="0"/>
                          <a:ea typeface="Cambria Math" panose="02040503050406030204" pitchFamily="18" charset="0"/>
                        </a:rPr>
                        <m:t>909115</m:t>
                      </m:r>
                      <m:r>
                        <m:rPr>
                          <m:nor/>
                        </m:rPr>
                        <a:rPr lang="fr-FR" sz="1600" b="0" i="0" smtClean="0">
                          <a:latin typeface="Cambria Math" panose="02040503050406030204" pitchFamily="18" charset="0"/>
                          <a:ea typeface="Cambria Math" panose="02040503050406030204" pitchFamily="18" charset="0"/>
                        </a:rPr>
                        <m:t>.90</m:t>
                      </m:r>
                      <m:r>
                        <m:rPr>
                          <m:nor/>
                        </m:rPr>
                        <a:rPr lang="fr-FR" sz="1600" b="0" i="0" smtClean="0">
                          <a:latin typeface="Cambria Math" panose="02040503050406030204" pitchFamily="18" charset="0"/>
                          <a:ea typeface="Cambria Math" panose="02040503050406030204" pitchFamily="18" charset="0"/>
                        </a:rPr>
                        <m:t>mm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6123871" y="4497531"/>
                <a:ext cx="4837285" cy="645561"/>
              </a:xfrm>
              <a:prstGeom prst="rect">
                <a:avLst/>
              </a:prstGeom>
              <a:blipFill>
                <a:blip r:embed="rId1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347707" y="5117625"/>
                <a:ext cx="4218526"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ea typeface="Cambria Math" panose="02040503050406030204" pitchFamily="18" charset="0"/>
                        </a:rPr>
                        <m:t>OA</m:t>
                      </m:r>
                      <m:r>
                        <a:rPr lang="fr-FR" sz="1600" b="0" i="1" smtClean="0">
                          <a:latin typeface="Cambria Math" panose="02040503050406030204" pitchFamily="18" charset="0"/>
                          <a:ea typeface="Cambria Math" panose="02040503050406030204" pitchFamily="18" charset="0"/>
                        </a:rPr>
                        <m:t>=</m:t>
                      </m:r>
                      <m:d>
                        <m:dPr>
                          <m:ctrlPr>
                            <a:rPr lang="fr-FR" sz="1600" b="0" i="1" smtClean="0">
                              <a:latin typeface="Cambria Math" panose="02040503050406030204" pitchFamily="18" charset="0"/>
                              <a:ea typeface="Cambria Math" panose="02040503050406030204" pitchFamily="18" charset="0"/>
                            </a:rPr>
                          </m:ctrlPr>
                        </m:dPr>
                        <m:e>
                          <m:f>
                            <m:fPr>
                              <m:ctrlPr>
                                <a:rPr lang="fr-FR" sz="1600" i="1" smtClean="0">
                                  <a:latin typeface="Cambria Math" panose="02040503050406030204" pitchFamily="18" charset="0"/>
                                  <a:ea typeface="Cambria Math" panose="02040503050406030204" pitchFamily="18" charset="0"/>
                                </a:rPr>
                              </m:ctrlPr>
                            </m:fPr>
                            <m:num>
                              <m:r>
                                <a:rPr lang="fr-FR" sz="1600">
                                  <a:latin typeface="Cambria Math" panose="02040503050406030204" pitchFamily="18" charset="0"/>
                                  <a:ea typeface="Cambria Math" panose="02040503050406030204" pitchFamily="18" charset="0"/>
                                </a:rPr>
                                <m:t>1</m:t>
                              </m:r>
                            </m:num>
                            <m:den>
                              <m:r>
                                <a:rPr lang="fr-FR" sz="1600" i="1">
                                  <a:latin typeface="Cambria Math" panose="02040503050406030204" pitchFamily="18" charset="0"/>
                                  <a:ea typeface="Cambria Math" panose="02040503050406030204" pitchFamily="18" charset="0"/>
                                  <a:cs typeface="Arial" panose="020B0604020202020204" pitchFamily="34" charset="0"/>
                                </a:rPr>
                                <m:t>2.75</m:t>
                              </m:r>
                              <m:r>
                                <a:rPr lang="fr-FR" sz="1600" i="1">
                                  <a:latin typeface="Cambria Math" panose="02040503050406030204" pitchFamily="18" charset="0"/>
                                  <a:ea typeface="Cambria Math" panose="02040503050406030204" pitchFamily="18" charset="0"/>
                                  <a:cs typeface="Arial" panose="020B0604020202020204" pitchFamily="34" charset="0"/>
                                </a:rPr>
                                <m:t>𝑒</m:t>
                              </m:r>
                              <m:r>
                                <a:rPr lang="fr-FR" sz="1600" i="1">
                                  <a:latin typeface="Cambria Math" panose="02040503050406030204" pitchFamily="18" charset="0"/>
                                  <a:ea typeface="Cambria Math" panose="02040503050406030204" pitchFamily="18" charset="0"/>
                                  <a:cs typeface="Arial" panose="020B0604020202020204" pitchFamily="34" charset="0"/>
                                </a:rPr>
                                <m:t>−05</m:t>
                              </m:r>
                            </m:den>
                          </m:f>
                          <m:r>
                            <a:rPr lang="fr-FR" sz="1600">
                              <a:latin typeface="Cambria Math" panose="02040503050406030204" pitchFamily="18" charset="0"/>
                              <a:ea typeface="Cambria Math" panose="02040503050406030204" pitchFamily="18" charset="0"/>
                            </a:rPr>
                            <m:t>+1</m:t>
                          </m:r>
                        </m:e>
                      </m:d>
                      <m:r>
                        <a:rPr lang="fr-FR" sz="1600" b="0" i="1" smtClean="0">
                          <a:latin typeface="Cambria Math" panose="02040503050406030204" pitchFamily="18" charset="0"/>
                          <a:ea typeface="Cambria Math" panose="02040503050406030204" pitchFamily="18" charset="0"/>
                        </a:rPr>
                        <m:t>∗</m:t>
                      </m:r>
                      <m:r>
                        <m:rPr>
                          <m:nor/>
                        </m:rPr>
                        <a:rPr lang="fr-FR" sz="1600" i="1" dirty="0">
                          <a:latin typeface="Cambria Math" panose="02040503050406030204" pitchFamily="18" charset="0"/>
                          <a:ea typeface="Cambria Math" panose="02040503050406030204" pitchFamily="18" charset="0"/>
                          <a:cs typeface="Arial" panose="020B0604020202020204" pitchFamily="34" charset="0"/>
                        </a:rPr>
                        <m:t>25</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mm</m:t>
                      </m:r>
                      <m:r>
                        <m:rPr>
                          <m:nor/>
                        </m:rPr>
                        <a:rPr lang="fr-FR" sz="1600" b="0" i="1"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b="0" i="0" dirty="0" smtClean="0">
                          <a:latin typeface="Cambria Math" panose="02040503050406030204" pitchFamily="18" charset="0"/>
                          <a:ea typeface="Cambria Math" panose="02040503050406030204" pitchFamily="18" charset="0"/>
                          <a:cs typeface="Arial" panose="020B0604020202020204" pitchFamily="34" charset="0"/>
                        </a:rPr>
                        <m:t> </m:t>
                      </m:r>
                      <m:r>
                        <m:rPr>
                          <m:nor/>
                        </m:rPr>
                        <a:rPr lang="fr-FR" sz="1600">
                          <a:latin typeface="Cambria Math" panose="02040503050406030204" pitchFamily="18" charset="0"/>
                          <a:ea typeface="Cambria Math" panose="02040503050406030204" pitchFamily="18" charset="0"/>
                        </a:rPr>
                        <m:t>909</m:t>
                      </m:r>
                      <m:r>
                        <m:rPr>
                          <m:nor/>
                        </m:rPr>
                        <a:rPr lang="fr-FR" sz="1600" b="0" i="0" smtClean="0">
                          <a:latin typeface="Cambria Math" panose="02040503050406030204" pitchFamily="18" charset="0"/>
                          <a:ea typeface="Cambria Math" panose="02040503050406030204" pitchFamily="18" charset="0"/>
                        </a:rPr>
                        <m:t>.</m:t>
                      </m:r>
                      <m:r>
                        <m:rPr>
                          <m:nor/>
                        </m:rPr>
                        <a:rPr lang="fr-FR" sz="1600">
                          <a:latin typeface="Cambria Math" panose="02040503050406030204" pitchFamily="18" charset="0"/>
                          <a:ea typeface="Cambria Math" panose="02040503050406030204" pitchFamily="18" charset="0"/>
                        </a:rPr>
                        <m:t>115</m:t>
                      </m:r>
                      <m:r>
                        <m:rPr>
                          <m:nor/>
                        </m:rPr>
                        <a:rPr lang="fr-FR" sz="1600" b="0" i="0" smtClean="0">
                          <a:latin typeface="Cambria Math" panose="02040503050406030204" pitchFamily="18" charset="0"/>
                          <a:ea typeface="Cambria Math" panose="02040503050406030204" pitchFamily="18" charset="0"/>
                        </a:rPr>
                        <m:t>m</m:t>
                      </m:r>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6347707" y="5117625"/>
                <a:ext cx="4218526" cy="645561"/>
              </a:xfrm>
              <a:prstGeom prst="rect">
                <a:avLst/>
              </a:prstGeom>
              <a:blipFill>
                <a:blip r:embed="rId18"/>
                <a:stretch>
                  <a:fillRect/>
                </a:stretch>
              </a:blipFill>
            </p:spPr>
            <p:txBody>
              <a:bodyPr/>
              <a:lstStyle/>
              <a:p>
                <a:r>
                  <a:rPr lang="fr-FR">
                    <a:noFill/>
                  </a:rPr>
                  <a:t> </a:t>
                </a:r>
              </a:p>
            </p:txBody>
          </p:sp>
        </mc:Fallback>
      </mc:AlternateContent>
      <p:sp>
        <p:nvSpPr>
          <p:cNvPr id="7" name="Rectangle 6"/>
          <p:cNvSpPr/>
          <p:nvPr/>
        </p:nvSpPr>
        <p:spPr>
          <a:xfrm>
            <a:off x="6069832" y="2719478"/>
            <a:ext cx="1146468" cy="369332"/>
          </a:xfrm>
          <a:prstGeom prst="rect">
            <a:avLst/>
          </a:prstGeom>
        </p:spPr>
        <p:txBody>
          <a:bodyPr wrap="none">
            <a:spAutoFit/>
          </a:bodyPr>
          <a:lstStyle/>
          <a:p>
            <a:pPr algn="just"/>
            <a:r>
              <a:rPr lang="fr-FR" i="1" dirty="0" smtClean="0">
                <a:solidFill>
                  <a:schemeClr val="accent1"/>
                </a:solidFill>
                <a:latin typeface="Arial" panose="020B0604020202020204" pitchFamily="34" charset="0"/>
                <a:cs typeface="Arial" panose="020B0604020202020204" pitchFamily="34" charset="0"/>
              </a:rPr>
              <a:t>Solution </a:t>
            </a:r>
            <a:r>
              <a:rPr lang="fr-FR" i="1" dirty="0">
                <a:solidFill>
                  <a:schemeClr val="accent1"/>
                </a:solidFill>
                <a:latin typeface="Arial" panose="020B0604020202020204" pitchFamily="34" charset="0"/>
                <a:cs typeface="Arial" panose="020B0604020202020204" pitchFamily="34" charset="0"/>
              </a:rPr>
              <a:t>:</a:t>
            </a:r>
            <a:endParaRPr lang="fr-FR"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6038783" y="3146847"/>
                <a:ext cx="4922373"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Arial" panose="020B0604020202020204" pitchFamily="34" charset="0"/>
                        </a:rPr>
                        <m:t>𝑎</m:t>
                      </m:r>
                      <m:r>
                        <a:rPr lang="fr-FR" sz="1600" i="1">
                          <a:latin typeface="Cambria Math" panose="02040503050406030204" pitchFamily="18" charset="0"/>
                          <a:cs typeface="Arial" panose="020B0604020202020204" pitchFamily="34" charset="0"/>
                        </a:rPr>
                        <m:t>)</m:t>
                      </m:r>
                      <m:r>
                        <a:rPr lang="fr-FR" sz="1600" b="0" i="1" smtClean="0">
                          <a:latin typeface="Cambria Math" panose="02040503050406030204" pitchFamily="18" charset="0"/>
                          <a:cs typeface="Arial" panose="020B0604020202020204" pitchFamily="34" charset="0"/>
                        </a:rPr>
                        <m:t>𝑟</m:t>
                      </m:r>
                      <m:r>
                        <a:rPr lang="fr-FR" sz="1600" b="0" i="1" smtClean="0">
                          <a:latin typeface="Cambria Math" panose="02040503050406030204" pitchFamily="18" charset="0"/>
                          <a:cs typeface="Arial" panose="020B0604020202020204" pitchFamily="34" charset="0"/>
                        </a:rPr>
                        <m:t>é</m:t>
                      </m:r>
                      <m:r>
                        <a:rPr lang="fr-FR" sz="1600" b="0" i="1" smtClean="0">
                          <a:latin typeface="Cambria Math" panose="02040503050406030204" pitchFamily="18" charset="0"/>
                          <a:cs typeface="Arial" panose="020B0604020202020204" pitchFamily="34" charset="0"/>
                        </a:rPr>
                        <m:t>𝑠𝑜𝑙𝑢𝑡𝑖𝑜𝑛</m:t>
                      </m:r>
                      <m:r>
                        <a:rPr lang="fr-FR" sz="1600" b="0" i="1" smtClean="0">
                          <a:latin typeface="Cambria Math" panose="02040503050406030204" pitchFamily="18" charset="0"/>
                          <a:cs typeface="Arial" panose="020B0604020202020204" pitchFamily="34" charset="0"/>
                        </a:rPr>
                        <m:t> </m:t>
                      </m:r>
                      <m:r>
                        <a:rPr lang="fr-FR" sz="1600" b="0" i="1" smtClean="0">
                          <a:latin typeface="Cambria Math" panose="02040503050406030204" pitchFamily="18" charset="0"/>
                          <a:cs typeface="Arial" panose="020B0604020202020204" pitchFamily="34" charset="0"/>
                        </a:rPr>
                        <m:t>𝑠𝑝𝑎𝑡𝑖𝑎𝑙𝑒</m:t>
                      </m:r>
                      <m:r>
                        <a:rPr lang="fr-FR" sz="1600" i="1">
                          <a:latin typeface="Cambria Math" panose="02040503050406030204" pitchFamily="18" charset="0"/>
                          <a:cs typeface="Arial" panose="020B0604020202020204" pitchFamily="34" charset="0"/>
                        </a:rPr>
                        <m:t>=</m:t>
                      </m:r>
                      <m:f>
                        <m:fPr>
                          <m:ctrlPr>
                            <a:rPr lang="fr-FR" sz="1600" i="1">
                              <a:latin typeface="Cambria Math" panose="02040503050406030204" pitchFamily="18" charset="0"/>
                              <a:cs typeface="Arial" panose="020B0604020202020204" pitchFamily="34" charset="0"/>
                            </a:rPr>
                          </m:ctrlPr>
                        </m:fPr>
                        <m:num>
                          <m:r>
                            <a:rPr lang="fr-FR" sz="1600" b="0" i="1" smtClean="0">
                              <a:latin typeface="Cambria Math" panose="02040503050406030204" pitchFamily="18" charset="0"/>
                              <a:cs typeface="Arial" panose="020B0604020202020204" pitchFamily="34" charset="0"/>
                            </a:rPr>
                            <m:t>18</m:t>
                          </m:r>
                          <m:r>
                            <a:rPr lang="fr-FR" sz="1600" b="0" i="1" smtClean="0">
                              <a:latin typeface="Cambria Math" panose="02040503050406030204" pitchFamily="18" charset="0"/>
                              <a:cs typeface="Arial" panose="020B0604020202020204" pitchFamily="34" charset="0"/>
                            </a:rPr>
                            <m:t>𝑚</m:t>
                          </m:r>
                        </m:num>
                        <m:den>
                          <m:r>
                            <a:rPr lang="fr-FR" sz="1600" b="0" i="1" smtClean="0">
                              <a:latin typeface="Cambria Math" panose="02040503050406030204" pitchFamily="18" charset="0"/>
                              <a:cs typeface="Arial" panose="020B0604020202020204" pitchFamily="34" charset="0"/>
                            </a:rPr>
                            <m:t>90</m:t>
                          </m:r>
                          <m:r>
                            <a:rPr lang="fr-FR" sz="1600" b="0" i="1" smtClean="0">
                              <a:latin typeface="Cambria Math" panose="02040503050406030204" pitchFamily="18" charset="0"/>
                              <a:cs typeface="Arial" panose="020B0604020202020204" pitchFamily="34" charset="0"/>
                            </a:rPr>
                            <m:t>𝑝𝑖𝑥𝑒𝑙𝑠</m:t>
                          </m:r>
                        </m:den>
                      </m:f>
                      <m:r>
                        <a:rPr lang="fr-FR" sz="1600" b="0" i="1" smtClean="0">
                          <a:latin typeface="Cambria Math" panose="02040503050406030204" pitchFamily="18" charset="0"/>
                          <a:cs typeface="Arial" panose="020B0604020202020204" pitchFamily="34" charset="0"/>
                        </a:rPr>
                        <m:t>=0.2</m:t>
                      </m:r>
                      <m:r>
                        <a:rPr lang="fr-FR" sz="1600" b="0" i="1" smtClean="0">
                          <a:latin typeface="Cambria Math" panose="02040503050406030204" pitchFamily="18" charset="0"/>
                          <a:cs typeface="Arial" panose="020B0604020202020204" pitchFamily="34" charset="0"/>
                        </a:rPr>
                        <m:t>𝑚</m:t>
                      </m:r>
                      <m:r>
                        <a:rPr lang="fr-FR" sz="1600" b="0" i="1" smtClean="0">
                          <a:latin typeface="Cambria Math" panose="02040503050406030204" pitchFamily="18" charset="0"/>
                          <a:cs typeface="Arial" panose="020B0604020202020204" pitchFamily="34" charset="0"/>
                        </a:rPr>
                        <m:t>=200</m:t>
                      </m:r>
                      <m:r>
                        <a:rPr lang="fr-FR" sz="1600" b="0" i="1" smtClean="0">
                          <a:latin typeface="Cambria Math" panose="02040503050406030204" pitchFamily="18" charset="0"/>
                          <a:cs typeface="Arial" panose="020B0604020202020204" pitchFamily="34" charset="0"/>
                        </a:rPr>
                        <m:t>𝑚𝑚</m:t>
                      </m:r>
                    </m:oMath>
                  </m:oMathPara>
                </a14:m>
                <a:endParaRPr lang="fr-FR" sz="1600" dirty="0">
                  <a:latin typeface="Arial" panose="020B0604020202020204" pitchFamily="34" charset="0"/>
                  <a:cs typeface="Arial" panose="020B0604020202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038783" y="3146847"/>
                <a:ext cx="4922373" cy="596445"/>
              </a:xfrm>
              <a:prstGeom prst="rect">
                <a:avLst/>
              </a:prstGeom>
              <a:blipFill>
                <a:blip r:embed="rId20"/>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082869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32" grpId="0"/>
      <p:bldP spid="7"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TD2 : Exercice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5552784" y="2046545"/>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12" descr="Quel objectif photo choisir en 2020 ? | Guide d&amp;#39;achat Materiel.net"/>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Rectangle 16"/>
              <p:cNvSpPr/>
              <p:nvPr/>
            </p:nvSpPr>
            <p:spPr>
              <a:xfrm>
                <a:off x="770879" y="4401364"/>
                <a:ext cx="2129173"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𝑓</m:t>
                          </m:r>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m:t>
                          </m:r>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den>
                      </m:f>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r>
                            <a:rPr lang="fr-FR" sz="2400" i="1">
                              <a:latin typeface="Cambria Math" panose="02040503050406030204" pitchFamily="18" charset="0"/>
                              <a:cs typeface="Arial" panose="020B0604020202020204" pitchFamily="34" charset="0"/>
                            </a:rPr>
                            <m:t>1</m:t>
                          </m:r>
                        </m:num>
                        <m:den>
                          <m:r>
                            <a:rPr lang="fr-FR" sz="2400" i="1">
                              <a:latin typeface="Cambria Math" panose="02040503050406030204" pitchFamily="18" charset="0"/>
                              <a:cs typeface="Arial" panose="020B0604020202020204" pitchFamily="34" charset="0"/>
                            </a:rPr>
                            <m:t>𝑂𝐴</m:t>
                          </m:r>
                        </m:den>
                      </m:f>
                    </m:oMath>
                  </m:oMathPara>
                </a14:m>
                <a:endParaRPr lang="fr-FR"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0879" y="4401364"/>
                <a:ext cx="2129173" cy="850939"/>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427707" y="4417376"/>
                <a:ext cx="1291058" cy="879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0">
                          <a:latin typeface="Cambria Math" panose="02040503050406030204" pitchFamily="18" charset="0"/>
                        </a:rPr>
                        <m:t>=</m:t>
                      </m:r>
                      <m:f>
                        <m:fPr>
                          <m:ctrlPr>
                            <a:rPr lang="fr-FR" i="1">
                              <a:latin typeface="Cambria Math" panose="02040503050406030204" pitchFamily="18" charset="0"/>
                            </a:rPr>
                          </m:ctrlPr>
                        </m:fPr>
                        <m:num>
                          <m:r>
                            <m:rPr>
                              <m:sty m:val="p"/>
                            </m:rPr>
                            <a:rPr lang="fr-FR" b="0" i="0" smtClean="0">
                              <a:latin typeface="Cambria Math" panose="02040503050406030204" pitchFamily="18" charset="0"/>
                            </a:rPr>
                            <m:t>OA</m:t>
                          </m:r>
                        </m:num>
                        <m:den>
                          <m:f>
                            <m:fPr>
                              <m:ctrlPr>
                                <a:rPr lang="fr-FR" i="1">
                                  <a:latin typeface="Cambria Math" panose="02040503050406030204" pitchFamily="18" charset="0"/>
                                </a:rPr>
                              </m:ctrlPr>
                            </m:fPr>
                            <m:num>
                              <m:r>
                                <a:rPr lang="fr-FR" b="0" i="0" smtClean="0">
                                  <a:latin typeface="Cambria Math" panose="02040503050406030204" pitchFamily="18" charset="0"/>
                                </a:rPr>
                                <m:t>1</m:t>
                              </m:r>
                            </m:num>
                            <m:den>
                              <m:r>
                                <m:rPr>
                                  <m:sty m:val="p"/>
                                </m:rPr>
                                <a:rPr lang="fr-FR" b="0" i="0">
                                  <a:latin typeface="Cambria Math" panose="02040503050406030204" pitchFamily="18" charset="0"/>
                                </a:rPr>
                                <m:t>γ</m:t>
                              </m:r>
                            </m:den>
                          </m:f>
                          <m:r>
                            <a:rPr lang="fr-FR" b="0" i="0">
                              <a:latin typeface="Cambria Math" panose="02040503050406030204" pitchFamily="18" charset="0"/>
                            </a:rPr>
                            <m:t>+</m:t>
                          </m:r>
                          <m:r>
                            <a:rPr lang="fr-FR" b="0" i="0" smtClean="0">
                              <a:latin typeface="Cambria Math" panose="02040503050406030204" pitchFamily="18" charset="0"/>
                            </a:rPr>
                            <m:t>1</m:t>
                          </m:r>
                        </m:den>
                      </m:f>
                    </m:oMath>
                  </m:oMathPara>
                </a14:m>
                <a:endParaRPr lang="fr-FR" dirty="0"/>
              </a:p>
            </p:txBody>
          </p:sp>
        </mc:Choice>
        <mc:Fallback xmlns="">
          <p:sp>
            <p:nvSpPr>
              <p:cNvPr id="22" name="Rectangle 21"/>
              <p:cNvSpPr>
                <a:spLocks noRot="1" noChangeAspect="1" noMove="1" noResize="1" noEditPoints="1" noAdjustHandles="1" noChangeArrowheads="1" noChangeShapeType="1" noTextEdit="1"/>
              </p:cNvSpPr>
              <p:nvPr/>
            </p:nvSpPr>
            <p:spPr>
              <a:xfrm>
                <a:off x="3427707" y="4417376"/>
                <a:ext cx="1291058" cy="879664"/>
              </a:xfrm>
              <a:prstGeom prst="rect">
                <a:avLst/>
              </a:prstGeom>
              <a:blipFill>
                <a:blip r:embed="rId9"/>
                <a:stretch>
                  <a:fillRect/>
                </a:stretch>
              </a:blipFill>
            </p:spPr>
            <p:txBody>
              <a:bodyPr/>
              <a:lstStyle/>
              <a:p>
                <a:r>
                  <a:rPr lang="fr-FR">
                    <a:noFill/>
                  </a:rPr>
                  <a:t> </a:t>
                </a:r>
              </a:p>
            </p:txBody>
          </p:sp>
        </mc:Fallback>
      </mc:AlternateContent>
      <p:sp>
        <p:nvSpPr>
          <p:cNvPr id="3" name="Rectangle 2"/>
          <p:cNvSpPr/>
          <p:nvPr/>
        </p:nvSpPr>
        <p:spPr>
          <a:xfrm>
            <a:off x="251431" y="4016466"/>
            <a:ext cx="2428870"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Rappel des formules :</a:t>
            </a:r>
            <a:endParaRPr lang="fr-FR" dirty="0"/>
          </a:p>
        </p:txBody>
      </p:sp>
      <mc:AlternateContent xmlns:mc="http://schemas.openxmlformats.org/markup-compatibility/2006" xmlns:a14="http://schemas.microsoft.com/office/drawing/2010/main">
        <mc:Choice Requires="a14">
          <p:sp>
            <p:nvSpPr>
              <p:cNvPr id="20" name="Rectangle 19"/>
              <p:cNvSpPr/>
              <p:nvPr/>
            </p:nvSpPr>
            <p:spPr>
              <a:xfrm>
                <a:off x="701016" y="5568322"/>
                <a:ext cx="2118337" cy="668516"/>
              </a:xfrm>
              <a:prstGeom prst="rect">
                <a:avLst/>
              </a:prstGeom>
            </p:spPr>
            <p:txBody>
              <a:bodyPr wrap="none">
                <a:spAutoFit/>
              </a:bodyPr>
              <a:lstStyle/>
              <a:p>
                <a14:m>
                  <m:oMath xmlns:m="http://schemas.openxmlformats.org/officeDocument/2006/math">
                    <m:r>
                      <a:rPr lang="fr-FR" sz="2400" i="1" smtClean="0">
                        <a:latin typeface="Cambria Math" panose="02040503050406030204" pitchFamily="18" charset="0"/>
                      </a:rPr>
                      <m:t>𝛾</m:t>
                    </m:r>
                    <m:r>
                      <a:rPr lang="fr-FR" sz="2400" i="1">
                        <a:latin typeface="Cambria Math" panose="02040503050406030204" pitchFamily="18" charset="0"/>
                        <a:cs typeface="Arial" panose="020B0604020202020204" pitchFamily="34" charset="0"/>
                      </a:rPr>
                      <m:t>=</m:t>
                    </m:r>
                    <m:f>
                      <m:fPr>
                        <m:ctrlPr>
                          <a:rPr lang="fr-FR" sz="2400" i="1">
                            <a:latin typeface="Cambria Math" panose="02040503050406030204" pitchFamily="18" charset="0"/>
                            <a:cs typeface="Arial" panose="020B0604020202020204" pitchFamily="34" charset="0"/>
                          </a:rPr>
                        </m:ctrlPr>
                      </m:fPr>
                      <m:num>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𝐴</m:t>
                            </m:r>
                          </m:e>
                          <m:sup>
                            <m:r>
                              <a:rPr lang="fr-FR" sz="2400" i="1">
                                <a:latin typeface="Cambria Math" panose="02040503050406030204" pitchFamily="18" charset="0"/>
                                <a:cs typeface="Arial" panose="020B0604020202020204" pitchFamily="34" charset="0"/>
                              </a:rPr>
                              <m:t>′</m:t>
                            </m:r>
                          </m:sup>
                        </m:sSup>
                        <m:sSup>
                          <m:sSupPr>
                            <m:ctrlPr>
                              <a:rPr lang="fr-FR" sz="2400" i="1">
                                <a:latin typeface="Cambria Math" panose="02040503050406030204" pitchFamily="18" charset="0"/>
                                <a:cs typeface="Arial" panose="020B0604020202020204" pitchFamily="34" charset="0"/>
                              </a:rPr>
                            </m:ctrlPr>
                          </m:sSupPr>
                          <m:e>
                            <m:r>
                              <a:rPr lang="fr-FR" sz="2400" i="1">
                                <a:latin typeface="Cambria Math" panose="02040503050406030204" pitchFamily="18" charset="0"/>
                                <a:cs typeface="Arial" panose="020B0604020202020204" pitchFamily="34" charset="0"/>
                              </a:rPr>
                              <m:t>𝐵</m:t>
                            </m:r>
                          </m:e>
                          <m:sup>
                            <m:r>
                              <a:rPr lang="fr-FR" sz="2400" i="1">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𝐴𝐵</m:t>
                        </m:r>
                      </m:den>
                    </m:f>
                    <m:r>
                      <a:rPr lang="fr-FR" sz="2400" b="0" i="1" smtClean="0">
                        <a:latin typeface="Cambria Math" panose="02040503050406030204" pitchFamily="18" charset="0"/>
                        <a:cs typeface="Arial" panose="020B0604020202020204" pitchFamily="34" charset="0"/>
                      </a:rPr>
                      <m:t>=</m:t>
                    </m:r>
                    <m:f>
                      <m:fPr>
                        <m:ctrlPr>
                          <a:rPr lang="fr-FR" sz="2400" b="0" i="1" smtClean="0">
                            <a:latin typeface="Cambria Math" panose="02040503050406030204" pitchFamily="18" charset="0"/>
                            <a:cs typeface="Arial" panose="020B0604020202020204" pitchFamily="34" charset="0"/>
                          </a:rPr>
                        </m:ctrlPr>
                      </m:fPr>
                      <m:num>
                        <m:r>
                          <a:rPr lang="fr-FR" sz="2400" b="0" i="1" smtClean="0">
                            <a:latin typeface="Cambria Math" panose="02040503050406030204" pitchFamily="18" charset="0"/>
                            <a:cs typeface="Arial" panose="020B0604020202020204" pitchFamily="34" charset="0"/>
                          </a:rPr>
                          <m:t>𝑂</m:t>
                        </m:r>
                        <m:sSup>
                          <m:sSupPr>
                            <m:ctrlPr>
                              <a:rPr lang="fr-FR" sz="2400" b="0" i="1" smtClean="0">
                                <a:latin typeface="Cambria Math" panose="02040503050406030204" pitchFamily="18" charset="0"/>
                                <a:cs typeface="Arial" panose="020B0604020202020204" pitchFamily="34" charset="0"/>
                              </a:rPr>
                            </m:ctrlPr>
                          </m:sSupPr>
                          <m:e>
                            <m:r>
                              <a:rPr lang="fr-FR" sz="2400" b="0" i="1" smtClean="0">
                                <a:latin typeface="Cambria Math" panose="02040503050406030204" pitchFamily="18" charset="0"/>
                                <a:cs typeface="Arial" panose="020B0604020202020204" pitchFamily="34" charset="0"/>
                              </a:rPr>
                              <m:t>𝐴</m:t>
                            </m:r>
                          </m:e>
                          <m:sup>
                            <m:r>
                              <a:rPr lang="fr-FR" sz="2400" b="0" i="1" smtClean="0">
                                <a:latin typeface="Cambria Math" panose="02040503050406030204" pitchFamily="18" charset="0"/>
                                <a:cs typeface="Arial" panose="020B0604020202020204" pitchFamily="34" charset="0"/>
                              </a:rPr>
                              <m:t>′</m:t>
                            </m:r>
                          </m:sup>
                        </m:sSup>
                      </m:num>
                      <m:den>
                        <m:r>
                          <a:rPr lang="fr-FR" sz="2400" b="0" i="1" smtClean="0">
                            <a:latin typeface="Cambria Math" panose="02040503050406030204" pitchFamily="18" charset="0"/>
                            <a:cs typeface="Arial" panose="020B0604020202020204" pitchFamily="34" charset="0"/>
                          </a:rPr>
                          <m:t>𝑂𝐴</m:t>
                        </m:r>
                      </m:den>
                    </m:f>
                  </m:oMath>
                </a14:m>
                <a:r>
                  <a:rPr lang="fr-FR" sz="2400" dirty="0">
                    <a:latin typeface="Arial" panose="020B0604020202020204" pitchFamily="34" charset="0"/>
                    <a:cs typeface="Arial" panose="020B0604020202020204" pitchFamily="34" charset="0"/>
                  </a:rPr>
                  <a:t> </a:t>
                </a:r>
              </a:p>
            </p:txBody>
          </p:sp>
        </mc:Choice>
        <mc:Fallback xmlns="">
          <p:sp>
            <p:nvSpPr>
              <p:cNvPr id="20" name="Rectangle 19"/>
              <p:cNvSpPr>
                <a:spLocks noRot="1" noChangeAspect="1" noMove="1" noResize="1" noEditPoints="1" noAdjustHandles="1" noChangeArrowheads="1" noChangeShapeType="1" noTextEdit="1"/>
              </p:cNvSpPr>
              <p:nvPr/>
            </p:nvSpPr>
            <p:spPr>
              <a:xfrm>
                <a:off x="701016" y="5568322"/>
                <a:ext cx="2118337" cy="668516"/>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p:cNvSpPr txBox="1"/>
              <p:nvPr/>
            </p:nvSpPr>
            <p:spPr>
              <a:xfrm>
                <a:off x="6128937" y="299290"/>
                <a:ext cx="5977338" cy="4180119"/>
              </a:xfrm>
              <a:prstGeom prst="rect">
                <a:avLst/>
              </a:prstGeom>
              <a:noFill/>
            </p:spPr>
            <p:txBody>
              <a:bodyPr wrap="square" rtlCol="0">
                <a:spAutoFit/>
              </a:bodyPr>
              <a:lstStyle/>
              <a:p>
                <a:pPr algn="just"/>
                <a:endParaRPr lang="fr-FR" i="1" dirty="0" smtClean="0">
                  <a:latin typeface="Arial" panose="020B0604020202020204" pitchFamily="34" charset="0"/>
                  <a:cs typeface="Arial" panose="020B0604020202020204" pitchFamily="34" charset="0"/>
                </a:endParaRPr>
              </a:p>
              <a:p>
                <a:pPr algn="just"/>
                <a:r>
                  <a:rPr lang="fr-FR" i="1" dirty="0" smtClean="0">
                    <a:solidFill>
                      <a:schemeClr val="accent1"/>
                    </a:solidFill>
                    <a:latin typeface="Arial" panose="020B0604020202020204" pitchFamily="34" charset="0"/>
                    <a:cs typeface="Arial" panose="020B0604020202020204" pitchFamily="34" charset="0"/>
                  </a:rPr>
                  <a:t>Problème 2 : Boîte avec QR Code</a:t>
                </a:r>
                <a:endParaRPr lang="fr-FR" i="1" dirty="0">
                  <a:solidFill>
                    <a:schemeClr val="accent1"/>
                  </a:solidFill>
                  <a:latin typeface="Arial" panose="020B0604020202020204" pitchFamily="34" charset="0"/>
                  <a:cs typeface="Arial" panose="020B0604020202020204" pitchFamily="34" charset="0"/>
                </a:endParaRPr>
              </a:p>
              <a:p>
                <a:r>
                  <a:rPr lang="fr-FR" sz="1400" dirty="0">
                    <a:latin typeface="Arial" panose="020B0604020202020204" pitchFamily="34" charset="0"/>
                    <a:cs typeface="Arial" panose="020B0604020202020204" pitchFamily="34" charset="0"/>
                  </a:rPr>
                  <a:t>Une boite de dimension 40cm x 30cm est </a:t>
                </a:r>
                <a:r>
                  <a:rPr lang="fr-FR" sz="1400" dirty="0" smtClean="0">
                    <a:latin typeface="Arial" panose="020B0604020202020204" pitchFamily="34" charset="0"/>
                    <a:cs typeface="Arial" panose="020B0604020202020204" pitchFamily="34" charset="0"/>
                  </a:rPr>
                  <a:t>scannée </a:t>
                </a:r>
                <a:r>
                  <a:rPr lang="fr-FR" sz="1400" dirty="0">
                    <a:latin typeface="Arial" panose="020B0604020202020204" pitchFamily="34" charset="0"/>
                    <a:cs typeface="Arial" panose="020B0604020202020204" pitchFamily="34" charset="0"/>
                  </a:rPr>
                  <a:t>sur sa largeur de </a:t>
                </a:r>
                <a:r>
                  <a:rPr lang="fr-FR" sz="1400" dirty="0" smtClean="0">
                    <a:latin typeface="Arial" panose="020B0604020202020204" pitchFamily="34" charset="0"/>
                    <a:cs typeface="Arial" panose="020B0604020202020204" pitchFamily="34" charset="0"/>
                  </a:rPr>
                  <a:t>30cm. Il </a:t>
                </a:r>
                <a:r>
                  <a:rPr lang="fr-FR" sz="1400" dirty="0">
                    <a:latin typeface="Arial" panose="020B0604020202020204" pitchFamily="34" charset="0"/>
                    <a:cs typeface="Arial" panose="020B0604020202020204" pitchFamily="34" charset="0"/>
                  </a:rPr>
                  <a:t>faut au moins 750 pixels pour respecter la précision nécessaire à la lecture du </a:t>
                </a:r>
                <a:r>
                  <a:rPr lang="fr-FR" sz="1400" dirty="0" err="1">
                    <a:latin typeface="Arial" panose="020B0604020202020204" pitchFamily="34" charset="0"/>
                    <a:cs typeface="Arial" panose="020B0604020202020204" pitchFamily="34" charset="0"/>
                  </a:rPr>
                  <a:t>QRCode</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La hauteur maximale disponible au dessus du carton est de </a:t>
                </a:r>
                <a:r>
                  <a:rPr lang="fr-FR" sz="1400" dirty="0" smtClean="0">
                    <a:latin typeface="Arial" panose="020B0604020202020204" pitchFamily="34" charset="0"/>
                    <a:cs typeface="Arial" panose="020B0604020202020204" pitchFamily="34" charset="0"/>
                  </a:rPr>
                  <a:t>120cm</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La documentation du capteur renseigne que la taille d'un pixel est de </a:t>
                </a:r>
                <a:r>
                  <a:rPr lang="fr-FR" sz="1400" dirty="0" smtClean="0">
                    <a:latin typeface="Arial" panose="020B0604020202020204" pitchFamily="34" charset="0"/>
                    <a:cs typeface="Arial" panose="020B0604020202020204" pitchFamily="34" charset="0"/>
                  </a:rPr>
                  <a:t>3,4µm </a:t>
                </a:r>
                <a:r>
                  <a:rPr lang="fr-FR" sz="1400" dirty="0">
                    <a:latin typeface="Arial" panose="020B0604020202020204" pitchFamily="34" charset="0"/>
                    <a:cs typeface="Arial" panose="020B0604020202020204" pitchFamily="34" charset="0"/>
                  </a:rPr>
                  <a:t>(</a:t>
                </a:r>
                <a:r>
                  <a:rPr lang="fr-FR" sz="1400" dirty="0" smtClean="0">
                    <a:latin typeface="Arial" panose="020B0604020202020204" pitchFamily="34" charset="0"/>
                    <a:cs typeface="Arial" panose="020B0604020202020204" pitchFamily="34" charset="0"/>
                  </a:rPr>
                  <a:t>0.0034mm</a:t>
                </a:r>
                <a:r>
                  <a:rPr lang="fr-FR" sz="1400" dirty="0">
                    <a:latin typeface="Arial" panose="020B0604020202020204" pitchFamily="34" charset="0"/>
                    <a:cs typeface="Arial" panose="020B0604020202020204" pitchFamily="34" charset="0"/>
                  </a:rPr>
                  <a:t>).  </a:t>
                </a:r>
              </a:p>
              <a:p>
                <a:pPr algn="just"/>
                <a:endParaRPr lang="fr-FR" sz="1400" i="1" dirty="0" smtClean="0">
                  <a:latin typeface="Arial" panose="020B0604020202020204" pitchFamily="34" charset="0"/>
                  <a:cs typeface="Arial" panose="020B0604020202020204" pitchFamily="34" charset="0"/>
                </a:endParaRP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la taille de l'image de la boîte projetée sur le capteur.</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le grandissement </a:t>
                </a:r>
                <a14:m>
                  <m:oMath xmlns:m="http://schemas.openxmlformats.org/officeDocument/2006/math">
                    <m:r>
                      <a:rPr lang="fr-FR" sz="1600" i="1">
                        <a:latin typeface="Cambria Math" panose="02040503050406030204" pitchFamily="18" charset="0"/>
                      </a:rPr>
                      <m:t>𝛾</m:t>
                    </m:r>
                  </m:oMath>
                </a14:m>
                <a:r>
                  <a:rPr lang="fr-FR" sz="1400" i="1" dirty="0" smtClean="0">
                    <a:latin typeface="Arial" panose="020B0604020202020204" pitchFamily="34" charset="0"/>
                    <a:cs typeface="Arial" panose="020B0604020202020204" pitchFamily="34" charset="0"/>
                  </a:rPr>
                  <a:t>.</a:t>
                </a:r>
              </a:p>
              <a:p>
                <a:pPr marL="342900" indent="-342900" algn="just">
                  <a:buAutoNum type="alphaLcParenR"/>
                </a:pPr>
                <a:r>
                  <a:rPr lang="fr-FR" sz="1400" i="1" dirty="0" smtClean="0">
                    <a:latin typeface="Arial" panose="020B0604020202020204" pitchFamily="34" charset="0"/>
                    <a:cs typeface="Arial" panose="020B0604020202020204" pitchFamily="34" charset="0"/>
                  </a:rPr>
                  <a:t>Calculer la focale f’ pour une distance de travail maximale de 120cm.</a:t>
                </a:r>
              </a:p>
              <a:p>
                <a:pPr marL="342900" indent="-342900" algn="just">
                  <a:buAutoNum type="alphaLcParenR"/>
                </a:pPr>
                <a:r>
                  <a:rPr lang="fr-FR" sz="1400" i="1" dirty="0" err="1" smtClean="0">
                    <a:latin typeface="Arial" panose="020B0604020202020204" pitchFamily="34" charset="0"/>
                    <a:cs typeface="Arial" panose="020B0604020202020204" pitchFamily="34" charset="0"/>
                  </a:rPr>
                  <a:t>Choisisser</a:t>
                </a:r>
                <a:r>
                  <a:rPr lang="fr-FR" sz="1400" i="1" dirty="0" smtClean="0">
                    <a:latin typeface="Arial" panose="020B0604020202020204" pitchFamily="34" charset="0"/>
                    <a:cs typeface="Arial" panose="020B0604020202020204" pitchFamily="34" charset="0"/>
                  </a:rPr>
                  <a:t> la meilleure focale dans la liste suivante : 6, 8</a:t>
                </a:r>
                <a:r>
                  <a:rPr lang="fr-FR" sz="1400" i="1" dirty="0">
                    <a:latin typeface="Arial" panose="020B0604020202020204" pitchFamily="34" charset="0"/>
                    <a:cs typeface="Arial" panose="020B0604020202020204" pitchFamily="34" charset="0"/>
                  </a:rPr>
                  <a:t>, 12, 16, 25, </a:t>
                </a:r>
                <a:r>
                  <a:rPr lang="fr-FR" sz="1400" i="1" dirty="0" smtClean="0">
                    <a:latin typeface="Arial" panose="020B0604020202020204" pitchFamily="34" charset="0"/>
                    <a:cs typeface="Arial" panose="020B0604020202020204" pitchFamily="34" charset="0"/>
                  </a:rPr>
                  <a:t>35</a:t>
                </a:r>
                <a:r>
                  <a:rPr lang="fr-FR" sz="1400" i="1" dirty="0">
                    <a:latin typeface="Arial" panose="020B0604020202020204" pitchFamily="34" charset="0"/>
                    <a:cs typeface="Arial" panose="020B0604020202020204" pitchFamily="34" charset="0"/>
                  </a:rPr>
                  <a:t> </a:t>
                </a:r>
                <a:r>
                  <a:rPr lang="fr-FR" sz="1400" i="1" dirty="0" smtClean="0">
                    <a:latin typeface="Arial" panose="020B0604020202020204" pitchFamily="34" charset="0"/>
                    <a:cs typeface="Arial" panose="020B0604020202020204" pitchFamily="34" charset="0"/>
                  </a:rPr>
                  <a:t>(focales classiquement proposées chez les constructeurs). Calculer la position de la caméra avec la focale retenue.</a:t>
                </a:r>
              </a:p>
              <a:p>
                <a:pPr algn="just"/>
                <a:endParaRPr lang="fr-FR" sz="1400" i="1" dirty="0" smtClean="0">
                  <a:solidFill>
                    <a:schemeClr val="accent1"/>
                  </a:solidFill>
                  <a:latin typeface="Arial" panose="020B0604020202020204" pitchFamily="34" charset="0"/>
                  <a:cs typeface="Arial" panose="020B0604020202020204" pitchFamily="34" charset="0"/>
                </a:endParaRPr>
              </a:p>
              <a:p>
                <a:pPr algn="just"/>
                <a:endParaRPr lang="fr-FR" sz="1400" i="1" dirty="0" smtClean="0">
                  <a:latin typeface="Arial" panose="020B0604020202020204" pitchFamily="34" charset="0"/>
                  <a:cs typeface="Arial" panose="020B0604020202020204" pitchFamily="34" charset="0"/>
                </a:endParaRPr>
              </a:p>
              <a:p>
                <a:pPr algn="just"/>
                <a:r>
                  <a:rPr lang="fr-FR" i="1" dirty="0" smtClean="0">
                    <a:latin typeface="Arial" panose="020B0604020202020204" pitchFamily="34" charset="0"/>
                    <a:cs typeface="Arial" panose="020B0604020202020204" pitchFamily="34" charset="0"/>
                  </a:rPr>
                  <a:t> </a:t>
                </a:r>
                <a:endParaRPr lang="fr-FR" i="1" dirty="0">
                  <a:latin typeface="Arial" panose="020B0604020202020204" pitchFamily="34" charset="0"/>
                  <a:cs typeface="Arial" panose="020B0604020202020204" pitchFamily="34"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6128937" y="299290"/>
                <a:ext cx="5977338" cy="4180119"/>
              </a:xfrm>
              <a:prstGeom prst="rect">
                <a:avLst/>
              </a:prstGeom>
              <a:blipFill>
                <a:blip r:embed="rId11"/>
                <a:stretch>
                  <a:fillRect l="-815" r="-714"/>
                </a:stretch>
              </a:blipFill>
            </p:spPr>
            <p:txBody>
              <a:bodyPr/>
              <a:lstStyle/>
              <a:p>
                <a:r>
                  <a:rPr lang="fr-FR">
                    <a:noFill/>
                  </a:rPr>
                  <a:t> </a:t>
                </a:r>
              </a:p>
            </p:txBody>
          </p:sp>
        </mc:Fallback>
      </mc:AlternateContent>
      <p:grpSp>
        <p:nvGrpSpPr>
          <p:cNvPr id="7" name="Groupe 6"/>
          <p:cNvGrpSpPr/>
          <p:nvPr/>
        </p:nvGrpSpPr>
        <p:grpSpPr>
          <a:xfrm rot="5400000">
            <a:off x="-1210076" y="1809041"/>
            <a:ext cx="1747706" cy="2426300"/>
            <a:chOff x="155177" y="2156812"/>
            <a:chExt cx="719185" cy="1526598"/>
          </a:xfrm>
        </p:grpSpPr>
        <p:pic>
          <p:nvPicPr>
            <p:cNvPr id="4" name="Image 3"/>
            <p:cNvPicPr>
              <a:picLocks noChangeAspect="1"/>
            </p:cNvPicPr>
            <p:nvPr/>
          </p:nvPicPr>
          <p:blipFill rotWithShape="1">
            <a:blip r:embed="rId12"/>
            <a:srcRect t="6387" b="5619"/>
            <a:stretch/>
          </p:blipFill>
          <p:spPr>
            <a:xfrm>
              <a:off x="155177" y="2156812"/>
              <a:ext cx="719185" cy="1526598"/>
            </a:xfrm>
            <a:prstGeom prst="rect">
              <a:avLst/>
            </a:prstGeom>
          </p:spPr>
        </p:pic>
        <p:pic>
          <p:nvPicPr>
            <p:cNvPr id="2052" name="Picture 4" descr="https://t3.gstatic.com/licensed-image?q=tbn:ANd9GcSh-wrQu254qFaRcoYktJ5QmUhmuUedlbeMaQeaozAVD4lh4ICsGdBNubZ8UlMvWjKC"/>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839" y="2470918"/>
              <a:ext cx="350486" cy="3504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e 30"/>
          <p:cNvGrpSpPr/>
          <p:nvPr/>
        </p:nvGrpSpPr>
        <p:grpSpPr>
          <a:xfrm rot="5400000" flipH="1" flipV="1">
            <a:off x="4816552" y="2256860"/>
            <a:ext cx="924307" cy="1394093"/>
            <a:chOff x="200783" y="2169056"/>
            <a:chExt cx="719185" cy="1526598"/>
          </a:xfrm>
        </p:grpSpPr>
        <p:pic>
          <p:nvPicPr>
            <p:cNvPr id="32" name="Image 31"/>
            <p:cNvPicPr>
              <a:picLocks noChangeAspect="1"/>
            </p:cNvPicPr>
            <p:nvPr/>
          </p:nvPicPr>
          <p:blipFill rotWithShape="1">
            <a:blip r:embed="rId12"/>
            <a:srcRect t="6387" b="5619"/>
            <a:stretch/>
          </p:blipFill>
          <p:spPr>
            <a:xfrm>
              <a:off x="200783" y="2169056"/>
              <a:ext cx="719185" cy="1526598"/>
            </a:xfrm>
            <a:prstGeom prst="rect">
              <a:avLst/>
            </a:prstGeom>
          </p:spPr>
        </p:pic>
        <p:pic>
          <p:nvPicPr>
            <p:cNvPr id="33" name="Picture 4" descr="https://t3.gstatic.com/licensed-image?q=tbn:ANd9GcSh-wrQu254qFaRcoYktJ5QmUhmuUedlbeMaQeaozAVD4lh4ICsGdBNubZ8UlMvWjKC"/>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839" y="2470918"/>
              <a:ext cx="350486" cy="35048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9" name="Rectangle 8"/>
              <p:cNvSpPr/>
              <p:nvPr/>
            </p:nvSpPr>
            <p:spPr>
              <a:xfrm>
                <a:off x="1430702" y="3046728"/>
                <a:ext cx="4683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a:latin typeface="Cambria Math" panose="02040503050406030204" pitchFamily="18" charset="0"/>
                        </a:rPr>
                        <m:t>A</m:t>
                      </m:r>
                    </m:oMath>
                  </m:oMathPara>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1430702" y="3046728"/>
                <a:ext cx="468397" cy="369332"/>
              </a:xfrm>
              <a:prstGeom prst="rect">
                <a:avLst/>
              </a:prstGeom>
              <a:blipFill>
                <a:blip r:embed="rId1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128937" y="4246278"/>
                <a:ext cx="38129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cs typeface="Arial" panose="020B0604020202020204" pitchFamily="34" charset="0"/>
                        </a:rPr>
                        <m:t>𝑎</m:t>
                      </m:r>
                      <m:r>
                        <a:rPr lang="fr-FR"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fr-FR" i="1" smtClean="0">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r>
                        <a:rPr lang="fr-FR" b="0" i="1" smtClean="0">
                          <a:latin typeface="Cambria Math" panose="02040503050406030204" pitchFamily="18" charset="0"/>
                          <a:ea typeface="Cambria Math" panose="02040503050406030204" pitchFamily="18" charset="0"/>
                          <a:cs typeface="Arial" panose="020B0604020202020204" pitchFamily="34" charset="0"/>
                        </a:rPr>
                        <m:t>=750∗0.0034=2.55 </m:t>
                      </m:r>
                      <m:r>
                        <a:rPr lang="fr-FR" b="0" i="1" smtClean="0">
                          <a:latin typeface="Cambria Math" panose="02040503050406030204" pitchFamily="18" charset="0"/>
                          <a:ea typeface="Cambria Math" panose="02040503050406030204" pitchFamily="18" charset="0"/>
                          <a:cs typeface="Arial" panose="020B0604020202020204" pitchFamily="34" charset="0"/>
                        </a:rPr>
                        <m:t>𝑚𝑚</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28937" y="4246278"/>
                <a:ext cx="3812903" cy="369332"/>
              </a:xfrm>
              <a:prstGeom prst="rect">
                <a:avLst/>
              </a:prstGeom>
              <a:blipFill>
                <a:blip r:embed="rId15"/>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207731" y="4615610"/>
                <a:ext cx="2848152" cy="522515"/>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𝑏</m:t>
                    </m:r>
                    <m:r>
                      <a:rPr lang="fr-FR" b="0" i="1" smtClean="0">
                        <a:latin typeface="Cambria Math" panose="02040503050406030204" pitchFamily="18" charset="0"/>
                        <a:ea typeface="Cambria Math" panose="02040503050406030204" pitchFamily="18" charset="0"/>
                      </a:rPr>
                      <m:t>) </m:t>
                    </m:r>
                    <m:r>
                      <a:rPr lang="fr-FR" i="1" smtClean="0">
                        <a:latin typeface="Cambria Math" panose="02040503050406030204" pitchFamily="18" charset="0"/>
                        <a:ea typeface="Cambria Math" panose="02040503050406030204" pitchFamily="18" charset="0"/>
                      </a:rPr>
                      <m:t>𝛾</m:t>
                    </m:r>
                    <m:r>
                      <a:rPr lang="fr-FR" i="1">
                        <a:latin typeface="Cambria Math" panose="02040503050406030204" pitchFamily="18" charset="0"/>
                        <a:ea typeface="Cambria Math" panose="02040503050406030204" pitchFamily="18" charset="0"/>
                        <a:cs typeface="Arial" panose="020B0604020202020204" pitchFamily="34" charset="0"/>
                      </a:rPr>
                      <m:t>=</m:t>
                    </m:r>
                    <m:f>
                      <m:fPr>
                        <m:ctrlPr>
                          <a:rPr lang="fr-FR" i="1">
                            <a:latin typeface="Cambria Math" panose="02040503050406030204" pitchFamily="18" charset="0"/>
                            <a:ea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𝐴</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ea typeface="Cambria Math" panose="02040503050406030204" pitchFamily="18" charset="0"/>
                                <a:cs typeface="Arial" panose="020B0604020202020204" pitchFamily="34" charset="0"/>
                              </a:rPr>
                            </m:ctrlPr>
                          </m:sSupPr>
                          <m:e>
                            <m:r>
                              <a:rPr lang="fr-FR" i="1">
                                <a:latin typeface="Cambria Math" panose="02040503050406030204" pitchFamily="18" charset="0"/>
                                <a:ea typeface="Cambria Math" panose="02040503050406030204" pitchFamily="18" charset="0"/>
                                <a:cs typeface="Arial" panose="020B0604020202020204" pitchFamily="34" charset="0"/>
                              </a:rPr>
                              <m:t>𝐵</m:t>
                            </m:r>
                          </m:e>
                          <m:sup>
                            <m:r>
                              <a:rPr lang="fr-FR" i="1">
                                <a:latin typeface="Cambria Math" panose="02040503050406030204" pitchFamily="18" charset="0"/>
                                <a:ea typeface="Cambria Math" panose="02040503050406030204" pitchFamily="18" charset="0"/>
                                <a:cs typeface="Arial" panose="020B0604020202020204" pitchFamily="34" charset="0"/>
                              </a:rPr>
                              <m:t>′</m:t>
                            </m:r>
                          </m:sup>
                        </m:sSup>
                      </m:num>
                      <m:den>
                        <m:r>
                          <a:rPr lang="fr-FR" i="1">
                            <a:latin typeface="Cambria Math" panose="02040503050406030204" pitchFamily="18" charset="0"/>
                            <a:ea typeface="Cambria Math" panose="02040503050406030204" pitchFamily="18" charset="0"/>
                            <a:cs typeface="Arial" panose="020B0604020202020204" pitchFamily="34" charset="0"/>
                          </a:rPr>
                          <m:t>𝐴𝐵</m:t>
                        </m:r>
                      </m:den>
                    </m:f>
                  </m:oMath>
                </a14:m>
                <a:r>
                  <a:rPr lang="fr-FR" dirty="0" smtClean="0">
                    <a:latin typeface="Cambria Math" panose="02040503050406030204" pitchFamily="18" charset="0"/>
                    <a:ea typeface="Cambria Math" panose="02040503050406030204" pitchFamily="18" charset="0"/>
                  </a:rPr>
                  <a:t> = </a:t>
                </a:r>
                <a14:m>
                  <m:oMath xmlns:m="http://schemas.openxmlformats.org/officeDocument/2006/math">
                    <m:f>
                      <m:fPr>
                        <m:ctrlPr>
                          <a:rPr lang="fr-FR" b="0" i="1" smtClean="0">
                            <a:latin typeface="Cambria Math" panose="02040503050406030204" pitchFamily="18" charset="0"/>
                            <a:ea typeface="Cambria Math" panose="02040503050406030204" pitchFamily="18" charset="0"/>
                            <a:cs typeface="Arial" panose="020B0604020202020204" pitchFamily="34" charset="0"/>
                          </a:rPr>
                        </m:ctrlPr>
                      </m:fPr>
                      <m:num>
                        <m:r>
                          <a:rPr lang="fr-FR" i="1">
                            <a:latin typeface="Cambria Math" panose="02040503050406030204" pitchFamily="18" charset="0"/>
                            <a:ea typeface="Cambria Math" panose="02040503050406030204" pitchFamily="18" charset="0"/>
                            <a:cs typeface="Arial" panose="020B0604020202020204" pitchFamily="34" charset="0"/>
                          </a:rPr>
                          <m:t>2.55</m:t>
                        </m:r>
                      </m:num>
                      <m:den>
                        <m:r>
                          <a:rPr lang="fr-FR" b="0" i="1" smtClean="0">
                            <a:latin typeface="Cambria Math" panose="02040503050406030204" pitchFamily="18" charset="0"/>
                            <a:ea typeface="Cambria Math" panose="02040503050406030204" pitchFamily="18" charset="0"/>
                            <a:cs typeface="Arial" panose="020B0604020202020204" pitchFamily="34" charset="0"/>
                          </a:rPr>
                          <m:t>300</m:t>
                        </m:r>
                      </m:den>
                    </m:f>
                    <m:r>
                      <a:rPr lang="fr-FR" i="1">
                        <a:latin typeface="Cambria Math" panose="02040503050406030204" pitchFamily="18" charset="0"/>
                        <a:ea typeface="Cambria Math" panose="02040503050406030204" pitchFamily="18" charset="0"/>
                        <a:cs typeface="Arial" panose="020B0604020202020204" pitchFamily="34" charset="0"/>
                      </a:rPr>
                      <m:t>=0.00</m:t>
                    </m:r>
                    <m:r>
                      <a:rPr lang="fr-FR" b="0" i="1" smtClean="0">
                        <a:latin typeface="Cambria Math" panose="02040503050406030204" pitchFamily="18" charset="0"/>
                        <a:ea typeface="Cambria Math" panose="02040503050406030204" pitchFamily="18" charset="0"/>
                        <a:cs typeface="Arial" panose="020B0604020202020204" pitchFamily="34" charset="0"/>
                      </a:rPr>
                      <m:t>8</m:t>
                    </m:r>
                    <m:r>
                      <a:rPr lang="fr-FR" i="1">
                        <a:latin typeface="Cambria Math" panose="02040503050406030204" pitchFamily="18" charset="0"/>
                        <a:ea typeface="Cambria Math" panose="02040503050406030204" pitchFamily="18" charset="0"/>
                        <a:cs typeface="Arial" panose="020B0604020202020204" pitchFamily="34" charset="0"/>
                      </a:rPr>
                      <m:t>5</m:t>
                    </m:r>
                  </m:oMath>
                </a14:m>
                <a:endParaRPr lang="fr-FR" dirty="0">
                  <a:latin typeface="Cambria Math" panose="02040503050406030204" pitchFamily="18" charset="0"/>
                  <a:ea typeface="Cambria Math" panose="020405030504060302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07731" y="4615610"/>
                <a:ext cx="2848152" cy="522515"/>
              </a:xfrm>
              <a:prstGeom prst="rect">
                <a:avLst/>
              </a:prstGeom>
              <a:blipFill>
                <a:blip r:embed="rId16"/>
                <a:stretch>
                  <a:fillRect b="-46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6188296" y="5073174"/>
                <a:ext cx="3369449" cy="626646"/>
              </a:xfrm>
              <a:prstGeom prst="rect">
                <a:avLst/>
              </a:prstGeom>
            </p:spPr>
            <p:txBody>
              <a:bodyPr wrap="none">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𝑐</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𝑓</m:t>
                    </m:r>
                    <m:r>
                      <a:rPr lang="fr-FR" b="0" i="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r>
                          <m:rPr>
                            <m:sty m:val="p"/>
                          </m:rPr>
                          <a:rPr lang="fr-FR" b="0" i="0" smtClean="0">
                            <a:latin typeface="Cambria Math" panose="02040503050406030204" pitchFamily="18" charset="0"/>
                            <a:ea typeface="Cambria Math" panose="02040503050406030204" pitchFamily="18" charset="0"/>
                          </a:rPr>
                          <m:t>OA</m:t>
                        </m:r>
                      </m:num>
                      <m:den>
                        <m:f>
                          <m:fPr>
                            <m:ctrlPr>
                              <a:rPr lang="fr-FR" i="1">
                                <a:latin typeface="Cambria Math" panose="02040503050406030204" pitchFamily="18" charset="0"/>
                                <a:ea typeface="Cambria Math" panose="02040503050406030204" pitchFamily="18" charset="0"/>
                              </a:rPr>
                            </m:ctrlPr>
                          </m:fPr>
                          <m:num>
                            <m:r>
                              <a:rPr lang="fr-FR" b="0" i="0" smtClean="0">
                                <a:latin typeface="Cambria Math" panose="02040503050406030204" pitchFamily="18" charset="0"/>
                                <a:ea typeface="Cambria Math" panose="02040503050406030204" pitchFamily="18" charset="0"/>
                              </a:rPr>
                              <m:t>1</m:t>
                            </m:r>
                          </m:num>
                          <m:den>
                            <m:r>
                              <m:rPr>
                                <m:sty m:val="p"/>
                              </m:rPr>
                              <a:rPr lang="fr-FR" b="0" i="0">
                                <a:latin typeface="Cambria Math" panose="02040503050406030204" pitchFamily="18" charset="0"/>
                                <a:ea typeface="Cambria Math" panose="02040503050406030204" pitchFamily="18" charset="0"/>
                              </a:rPr>
                              <m:t>γ</m:t>
                            </m:r>
                          </m:den>
                        </m:f>
                        <m:r>
                          <a:rPr lang="fr-FR" b="0" i="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1</m:t>
                        </m:r>
                      </m:den>
                    </m:f>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1200</m:t>
                        </m:r>
                      </m:num>
                      <m:den>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i="1">
                                <a:latin typeface="Cambria Math" panose="02040503050406030204" pitchFamily="18" charset="0"/>
                                <a:ea typeface="Cambria Math" panose="02040503050406030204" pitchFamily="18" charset="0"/>
                                <a:cs typeface="Arial" panose="020B0604020202020204" pitchFamily="34" charset="0"/>
                              </a:rPr>
                              <m:t>0.0085</m:t>
                            </m:r>
                          </m:den>
                        </m:f>
                        <m:r>
                          <a:rPr lang="fr-FR" b="0" i="1" smtClean="0">
                            <a:latin typeface="Cambria Math" panose="02040503050406030204" pitchFamily="18" charset="0"/>
                            <a:ea typeface="Cambria Math" panose="02040503050406030204" pitchFamily="18" charset="0"/>
                          </a:rPr>
                          <m:t>+1</m:t>
                        </m:r>
                      </m:den>
                    </m:f>
                  </m:oMath>
                </a14:m>
                <a:r>
                  <a:rPr lang="fr-FR" dirty="0" smtClean="0">
                    <a:latin typeface="Cambria Math" panose="02040503050406030204" pitchFamily="18" charset="0"/>
                    <a:ea typeface="Cambria Math" panose="02040503050406030204" pitchFamily="18" charset="0"/>
                  </a:rPr>
                  <a:t> = 10.11mm</a:t>
                </a:r>
                <a:endParaRPr lang="fr-FR" dirty="0">
                  <a:latin typeface="Cambria Math" panose="02040503050406030204" pitchFamily="18" charset="0"/>
                  <a:ea typeface="Cambria Math" panose="02040503050406030204" pitchFamily="18" charset="0"/>
                </a:endParaRPr>
              </a:p>
            </p:txBody>
          </p:sp>
        </mc:Choice>
        <mc:Fallback xmlns="">
          <p:sp>
            <p:nvSpPr>
              <p:cNvPr id="35" name="Rectangle 34"/>
              <p:cNvSpPr>
                <a:spLocks noRot="1" noChangeAspect="1" noMove="1" noResize="1" noEditPoints="1" noAdjustHandles="1" noChangeArrowheads="1" noChangeShapeType="1" noTextEdit="1"/>
              </p:cNvSpPr>
              <p:nvPr/>
            </p:nvSpPr>
            <p:spPr>
              <a:xfrm>
                <a:off x="6188296" y="5073174"/>
                <a:ext cx="3369449" cy="626646"/>
              </a:xfrm>
              <a:prstGeom prst="rect">
                <a:avLst/>
              </a:prstGeom>
              <a:blipFill>
                <a:blip r:embed="rId17"/>
                <a:stretch>
                  <a:fillRect r="-1085" b="-971"/>
                </a:stretch>
              </a:blipFill>
            </p:spPr>
            <p:txBody>
              <a:bodyPr/>
              <a:lstStyle/>
              <a:p>
                <a:r>
                  <a:rPr lang="fr-FR">
                    <a:noFill/>
                  </a:rPr>
                  <a:t> </a:t>
                </a:r>
              </a:p>
            </p:txBody>
          </p:sp>
        </mc:Fallback>
      </mc:AlternateContent>
      <p:sp>
        <p:nvSpPr>
          <p:cNvPr id="14" name="Rectangle 13"/>
          <p:cNvSpPr/>
          <p:nvPr/>
        </p:nvSpPr>
        <p:spPr>
          <a:xfrm>
            <a:off x="6128937" y="3682727"/>
            <a:ext cx="1146468" cy="369332"/>
          </a:xfrm>
          <a:prstGeom prst="rect">
            <a:avLst/>
          </a:prstGeom>
        </p:spPr>
        <p:txBody>
          <a:bodyPr wrap="none">
            <a:spAutoFit/>
          </a:bodyPr>
          <a:lstStyle/>
          <a:p>
            <a:pPr algn="just"/>
            <a:r>
              <a:rPr lang="fr-FR" i="1" dirty="0">
                <a:solidFill>
                  <a:schemeClr val="accent1"/>
                </a:solidFill>
                <a:latin typeface="Arial" panose="020B0604020202020204" pitchFamily="34" charset="0"/>
                <a:cs typeface="Arial" panose="020B0604020202020204" pitchFamily="34" charset="0"/>
              </a:rPr>
              <a:t>Solution :</a:t>
            </a:r>
          </a:p>
        </p:txBody>
      </p:sp>
      <mc:AlternateContent xmlns:mc="http://schemas.openxmlformats.org/markup-compatibility/2006" xmlns:a14="http://schemas.microsoft.com/office/drawing/2010/main">
        <mc:Choice Requires="a14">
          <p:sp>
            <p:nvSpPr>
              <p:cNvPr id="36" name="Rectangle 35"/>
              <p:cNvSpPr/>
              <p:nvPr/>
            </p:nvSpPr>
            <p:spPr>
              <a:xfrm>
                <a:off x="6128937" y="5663667"/>
                <a:ext cx="533857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ea typeface="Cambria Math" panose="02040503050406030204" pitchFamily="18" charset="0"/>
                        </a:rPr>
                        <m:t>𝑑</m:t>
                      </m:r>
                      <m:r>
                        <a:rPr lang="fr-FR" b="0" i="1" smtClean="0">
                          <a:latin typeface="Cambria Math" panose="02040503050406030204" pitchFamily="18" charset="0"/>
                          <a:ea typeface="Cambria Math" panose="02040503050406030204" pitchFamily="18" charset="0"/>
                        </a:rPr>
                        <m:t>)</m:t>
                      </m:r>
                      <m:r>
                        <a:rPr lang="fr-FR" b="0" i="0" smtClean="0">
                          <a:latin typeface="Cambria Math" panose="02040503050406030204" pitchFamily="18" charset="0"/>
                          <a:ea typeface="Cambria Math" panose="02040503050406030204" pitchFamily="18" charset="0"/>
                        </a:rPr>
                        <m:t> </m:t>
                      </m:r>
                      <m:r>
                        <m:rPr>
                          <m:sty m:val="p"/>
                        </m:rPr>
                        <a:rPr lang="fr-FR">
                          <a:latin typeface="Cambria Math" panose="02040503050406030204" pitchFamily="18" charset="0"/>
                          <a:ea typeface="Cambria Math" panose="02040503050406030204" pitchFamily="18" charset="0"/>
                        </a:rPr>
                        <m:t>OA</m:t>
                      </m:r>
                      <m:r>
                        <a:rPr lang="fr-FR"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f>
                            <m:fPr>
                              <m:ctrlPr>
                                <a:rPr lang="fr-FR" i="1">
                                  <a:latin typeface="Cambria Math" panose="02040503050406030204" pitchFamily="18" charset="0"/>
                                  <a:ea typeface="Cambria Math" panose="02040503050406030204" pitchFamily="18" charset="0"/>
                                </a:rPr>
                              </m:ctrlPr>
                            </m:fPr>
                            <m:num>
                              <m:r>
                                <a:rPr lang="fr-FR">
                                  <a:latin typeface="Cambria Math" panose="02040503050406030204" pitchFamily="18" charset="0"/>
                                  <a:ea typeface="Cambria Math" panose="02040503050406030204" pitchFamily="18" charset="0"/>
                                </a:rPr>
                                <m:t>1</m:t>
                              </m:r>
                            </m:num>
                            <m:den>
                              <m:r>
                                <m:rPr>
                                  <m:sty m:val="p"/>
                                </m:rPr>
                                <a:rPr lang="fr-FR">
                                  <a:latin typeface="Cambria Math" panose="02040503050406030204" pitchFamily="18" charset="0"/>
                                  <a:ea typeface="Cambria Math" panose="02040503050406030204" pitchFamily="18" charset="0"/>
                                </a:rPr>
                                <m:t>γ</m:t>
                              </m:r>
                            </m:den>
                          </m:f>
                          <m:r>
                            <a:rPr lang="fr-FR">
                              <a:latin typeface="Cambria Math" panose="02040503050406030204" pitchFamily="18" charset="0"/>
                              <a:ea typeface="Cambria Math" panose="02040503050406030204" pitchFamily="18" charset="0"/>
                            </a:rPr>
                            <m:t>+1</m:t>
                          </m:r>
                        </m:e>
                      </m:d>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r>
                        <a:rPr lang="fr-FR" b="0" i="1" smtClean="0">
                          <a:latin typeface="Cambria Math" panose="02040503050406030204" pitchFamily="18" charset="0"/>
                          <a:ea typeface="Cambria Math" panose="02040503050406030204" pitchFamily="18" charset="0"/>
                        </a:rPr>
                        <m:t>=</m:t>
                      </m:r>
                      <m:d>
                        <m:dPr>
                          <m:ctrlPr>
                            <a:rPr lang="fr-FR" b="0" i="1" smtClean="0">
                              <a:latin typeface="Cambria Math" panose="02040503050406030204" pitchFamily="18" charset="0"/>
                              <a:ea typeface="Cambria Math" panose="02040503050406030204" pitchFamily="18" charset="0"/>
                            </a:rPr>
                          </m:ctrlPr>
                        </m:dPr>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0.0085</m:t>
                              </m:r>
                            </m:den>
                          </m:f>
                          <m:r>
                            <a:rPr lang="fr-FR" b="0" i="1" smtClean="0">
                              <a:latin typeface="Cambria Math" panose="02040503050406030204" pitchFamily="18" charset="0"/>
                              <a:ea typeface="Cambria Math" panose="02040503050406030204" pitchFamily="18" charset="0"/>
                            </a:rPr>
                            <m:t>+1</m:t>
                          </m:r>
                        </m:e>
                      </m:d>
                      <m:r>
                        <a:rPr lang="fr-FR" b="0" i="1" smtClean="0">
                          <a:latin typeface="Cambria Math" panose="02040503050406030204" pitchFamily="18" charset="0"/>
                          <a:ea typeface="Cambria Math" panose="02040503050406030204" pitchFamily="18" charset="0"/>
                        </a:rPr>
                        <m:t>∗8</m:t>
                      </m:r>
                      <m:r>
                        <a:rPr lang="fr-FR" b="0" i="0" smtClean="0">
                          <a:latin typeface="Cambria Math" panose="02040503050406030204" pitchFamily="18" charset="0"/>
                          <a:ea typeface="Cambria Math" panose="02040503050406030204" pitchFamily="18" charset="0"/>
                        </a:rPr>
                        <m:t>=949</m:t>
                      </m:r>
                      <m:r>
                        <m:rPr>
                          <m:sty m:val="p"/>
                        </m:rPr>
                        <a:rPr lang="fr-FR" b="0" i="0" smtClean="0">
                          <a:latin typeface="Cambria Math" panose="02040503050406030204" pitchFamily="18" charset="0"/>
                          <a:ea typeface="Cambria Math" panose="02040503050406030204" pitchFamily="18" charset="0"/>
                        </a:rPr>
                        <m:t>mm</m:t>
                      </m:r>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128937" y="5663667"/>
                <a:ext cx="5338577" cy="714683"/>
              </a:xfrm>
              <a:prstGeom prst="rect">
                <a:avLst/>
              </a:prstGeom>
              <a:blipFill>
                <a:blip r:embed="rId1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3086431" y="5699820"/>
                <a:ext cx="211692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a:rPr lang="fr-FR">
                                  <a:latin typeface="Cambria Math" panose="02040503050406030204" pitchFamily="18" charset="0"/>
                                </a:rPr>
                                <m:t>1</m:t>
                              </m:r>
                            </m:num>
                            <m:den>
                              <m:r>
                                <m:rPr>
                                  <m:sty m:val="p"/>
                                </m:rPr>
                                <a:rPr lang="fr-FR">
                                  <a:latin typeface="Cambria Math" panose="02040503050406030204" pitchFamily="18" charset="0"/>
                                </a:rPr>
                                <m:t>γ</m:t>
                              </m:r>
                            </m:den>
                          </m:f>
                          <m:r>
                            <a:rPr lang="fr-FR">
                              <a:latin typeface="Cambria Math" panose="02040503050406030204" pitchFamily="18" charset="0"/>
                            </a:rPr>
                            <m:t>+1</m:t>
                          </m:r>
                        </m:e>
                      </m:d>
                      <m:r>
                        <a:rPr lang="fr-FR" b="0" i="1" smtClean="0">
                          <a:latin typeface="Cambria Math" panose="02040503050406030204" pitchFamily="18" charset="0"/>
                        </a:rPr>
                        <m:t>∗</m:t>
                      </m:r>
                      <m:r>
                        <a:rPr lang="fr-FR" b="0" i="1" smtClean="0">
                          <a:latin typeface="Cambria Math" panose="02040503050406030204" pitchFamily="18" charset="0"/>
                        </a:rPr>
                        <m:t>𝑓</m:t>
                      </m:r>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3086431" y="5699820"/>
                <a:ext cx="2116925" cy="714683"/>
              </a:xfrm>
              <a:prstGeom prst="rect">
                <a:avLst/>
              </a:prstGeom>
              <a:blipFill>
                <a:blip r:embed="rId19"/>
                <a:stretch>
                  <a:fillRect/>
                </a:stretch>
              </a:blipFill>
            </p:spPr>
            <p:txBody>
              <a:bodyPr/>
              <a:lstStyle/>
              <a:p>
                <a:r>
                  <a:rPr lang="fr-FR">
                    <a:noFill/>
                  </a:rPr>
                  <a:t> </a:t>
                </a:r>
              </a:p>
            </p:txBody>
          </p:sp>
        </mc:Fallback>
      </mc:AlternateContent>
      <p:sp>
        <p:nvSpPr>
          <p:cNvPr id="38" name="Flèche vers le bas 37"/>
          <p:cNvSpPr/>
          <p:nvPr/>
        </p:nvSpPr>
        <p:spPr>
          <a:xfrm>
            <a:off x="4031524" y="5380380"/>
            <a:ext cx="362303" cy="30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2759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35" grpId="0"/>
      <p:bldP spid="14" grpId="0"/>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4918706" cy="540000"/>
          </a:xfrm>
        </p:spPr>
        <p:txBody>
          <a:bodyPr rtlCol="0"/>
          <a:lstStyle/>
          <a:p>
            <a:pPr rtl="0"/>
            <a:r>
              <a:rPr lang="fr-FR" dirty="0" smtClean="0"/>
              <a:t>TD2 : Exercice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https://p1.storage.canalblog.com/12/37/1454409/112597533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68" y="994766"/>
            <a:ext cx="7585040" cy="42665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910426" y="515151"/>
            <a:ext cx="3784394" cy="923330"/>
          </a:xfrm>
          <a:prstGeom prst="rect">
            <a:avLst/>
          </a:prstGeom>
        </p:spPr>
        <p:txBody>
          <a:bodyPr wrap="square">
            <a:spAutoFit/>
          </a:bodyPr>
          <a:lstStyle/>
          <a:p>
            <a:pPr algn="just"/>
            <a:r>
              <a:rPr lang="fr-FR" i="1" dirty="0" smtClean="0">
                <a:solidFill>
                  <a:schemeClr val="accent1"/>
                </a:solidFill>
                <a:latin typeface="Arial" panose="020B0604020202020204" pitchFamily="34" charset="0"/>
                <a:cs typeface="Arial" panose="020B0604020202020204" pitchFamily="34" charset="0"/>
              </a:rPr>
              <a:t>Peut-on calculer la hauteur de l’éolienne avec deux de ces images ?</a:t>
            </a:r>
            <a:endParaRPr lang="fr-FR" i="1" dirty="0">
              <a:solidFill>
                <a:schemeClr val="accent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Rectangle 31"/>
              <p:cNvSpPr/>
              <p:nvPr/>
            </p:nvSpPr>
            <p:spPr>
              <a:xfrm>
                <a:off x="7722734" y="1618584"/>
                <a:ext cx="203369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i="1">
                                      <a:latin typeface="Cambria Math" panose="02040503050406030204" pitchFamily="18" charset="0"/>
                                    </a:rPr>
                                    <m:t>1</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1</m:t>
                          </m:r>
                        </m:sub>
                      </m:sSub>
                      <m:r>
                        <a:rPr lang="fr-FR" sz="1600" b="0" i="1" smtClean="0">
                          <a:latin typeface="Cambria Math" panose="02040503050406030204" pitchFamily="18" charset="0"/>
                        </a:rPr>
                        <m:t> </m:t>
                      </m:r>
                    </m:oMath>
                  </m:oMathPara>
                </a14:m>
                <a:endParaRPr lang="fr-FR" sz="1600" dirty="0"/>
              </a:p>
            </p:txBody>
          </p:sp>
        </mc:Choice>
        <mc:Fallback xmlns="">
          <p:sp>
            <p:nvSpPr>
              <p:cNvPr id="32" name="Rectangle 31"/>
              <p:cNvSpPr>
                <a:spLocks noRot="1" noChangeAspect="1" noMove="1" noResize="1" noEditPoints="1" noAdjustHandles="1" noChangeArrowheads="1" noChangeShapeType="1" noTextEdit="1"/>
              </p:cNvSpPr>
              <p:nvPr/>
            </p:nvSpPr>
            <p:spPr>
              <a:xfrm>
                <a:off x="7722734" y="1618584"/>
                <a:ext cx="2033698" cy="64556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9903509" y="1618584"/>
                <a:ext cx="2043188"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z="1600" smtClean="0">
                          <a:latin typeface="Cambria Math" panose="02040503050406030204" pitchFamily="18" charset="0"/>
                        </a:rPr>
                        <m:t>OA</m:t>
                      </m:r>
                      <m:r>
                        <a:rPr lang="fr-FR" sz="1600" b="0" i="1" smtClean="0">
                          <a:latin typeface="Cambria Math" panose="02040503050406030204" pitchFamily="18" charset="0"/>
                        </a:rPr>
                        <m:t>=</m:t>
                      </m:r>
                      <m:d>
                        <m:dPr>
                          <m:ctrlPr>
                            <a:rPr lang="fr-FR" sz="1600" b="0" i="1" smtClean="0">
                              <a:latin typeface="Cambria Math" panose="02040503050406030204" pitchFamily="18" charset="0"/>
                            </a:rPr>
                          </m:ctrlPr>
                        </m:dPr>
                        <m:e>
                          <m:f>
                            <m:fPr>
                              <m:ctrlPr>
                                <a:rPr lang="fr-FR" sz="1600" i="1" smtClean="0">
                                  <a:latin typeface="Cambria Math" panose="02040503050406030204" pitchFamily="18" charset="0"/>
                                </a:rPr>
                              </m:ctrlPr>
                            </m:fPr>
                            <m:num>
                              <m:r>
                                <a:rPr lang="fr-FR" sz="1600">
                                  <a:latin typeface="Cambria Math" panose="02040503050406030204" pitchFamily="18" charset="0"/>
                                </a:rPr>
                                <m:t>1</m:t>
                              </m:r>
                            </m:num>
                            <m:den>
                              <m:sSub>
                                <m:sSubPr>
                                  <m:ctrlPr>
                                    <a:rPr lang="fr-FR" sz="1600" i="1">
                                      <a:latin typeface="Cambria Math" panose="02040503050406030204" pitchFamily="18" charset="0"/>
                                    </a:rPr>
                                  </m:ctrlPr>
                                </m:sSubPr>
                                <m:e>
                                  <m:r>
                                    <m:rPr>
                                      <m:sty m:val="p"/>
                                    </m:rPr>
                                    <a:rPr lang="fr-FR" sz="1600">
                                      <a:latin typeface="Cambria Math" panose="02040503050406030204" pitchFamily="18" charset="0"/>
                                    </a:rPr>
                                    <m:t>γ</m:t>
                                  </m:r>
                                </m:e>
                                <m:sub>
                                  <m:r>
                                    <a:rPr lang="fr-FR" sz="1600" b="0" i="1" smtClean="0">
                                      <a:latin typeface="Cambria Math" panose="02040503050406030204" pitchFamily="18" charset="0"/>
                                    </a:rPr>
                                    <m:t>2</m:t>
                                  </m:r>
                                </m:sub>
                              </m:sSub>
                            </m:den>
                          </m:f>
                          <m:r>
                            <a:rPr lang="fr-FR" sz="1600">
                              <a:latin typeface="Cambria Math" panose="02040503050406030204" pitchFamily="18" charset="0"/>
                            </a:rPr>
                            <m:t>+1</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i="1">
                              <a:latin typeface="Cambria Math" panose="02040503050406030204" pitchFamily="18" charset="0"/>
                            </a:rPr>
                            <m:t>𝑓</m:t>
                          </m:r>
                        </m:e>
                        <m:sub>
                          <m:r>
                            <a:rPr lang="fr-FR" sz="1600" b="0" i="1" smtClean="0">
                              <a:latin typeface="Cambria Math" panose="02040503050406030204" pitchFamily="18" charset="0"/>
                            </a:rPr>
                            <m:t>2</m:t>
                          </m:r>
                        </m:sub>
                      </m:sSub>
                      <m:r>
                        <a:rPr lang="fr-FR" sz="1600" b="0" i="1" smtClean="0">
                          <a:latin typeface="Cambria Math" panose="02040503050406030204" pitchFamily="18" charset="0"/>
                        </a:rPr>
                        <m:t> </m:t>
                      </m:r>
                    </m:oMath>
                  </m:oMathPara>
                </a14:m>
                <a:endParaRPr lang="fr-FR" sz="1600" dirty="0"/>
              </a:p>
            </p:txBody>
          </p:sp>
        </mc:Choice>
        <mc:Fallback xmlns="">
          <p:sp>
            <p:nvSpPr>
              <p:cNvPr id="34" name="Rectangle 33"/>
              <p:cNvSpPr>
                <a:spLocks noRot="1" noChangeAspect="1" noMove="1" noResize="1" noEditPoints="1" noAdjustHandles="1" noChangeArrowheads="1" noChangeShapeType="1" noTextEdit="1"/>
              </p:cNvSpPr>
              <p:nvPr/>
            </p:nvSpPr>
            <p:spPr>
              <a:xfrm>
                <a:off x="9903509" y="1618584"/>
                <a:ext cx="2043188" cy="645561"/>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231335" y="2444248"/>
                <a:ext cx="1525097" cy="522515"/>
              </a:xfrm>
              <a:prstGeom prst="rect">
                <a:avLst/>
              </a:prstGeom>
            </p:spPr>
            <p:txBody>
              <a:bodyPr wrap="none">
                <a:spAutoFit/>
              </a:bodyPr>
              <a:lstStyle/>
              <a:p>
                <a14:m>
                  <m:oMath xmlns:m="http://schemas.openxmlformats.org/officeDocument/2006/math">
                    <m:r>
                      <a:rPr lang="fr-FR" i="1" smtClean="0">
                        <a:latin typeface="Cambria Math" panose="02040503050406030204" pitchFamily="18" charset="0"/>
                        <a:cs typeface="Arial" panose="020B0604020202020204" pitchFamily="34" charset="0"/>
                      </a:rPr>
                      <m:t>𝛾</m:t>
                    </m:r>
                    <m:r>
                      <a:rPr lang="fr-FR" i="1">
                        <a:latin typeface="Cambria Math" panose="02040503050406030204" pitchFamily="18" charset="0"/>
                        <a:cs typeface="Arial" panose="020B0604020202020204" pitchFamily="34" charset="0"/>
                      </a:rPr>
                      <m:t>=</m:t>
                    </m:r>
                    <m:f>
                      <m:fPr>
                        <m:ctrlPr>
                          <a:rPr lang="fr-FR" i="1">
                            <a:latin typeface="Cambria Math" panose="02040503050406030204" pitchFamily="18" charset="0"/>
                            <a:cs typeface="Arial" panose="020B0604020202020204" pitchFamily="34" charset="0"/>
                          </a:rPr>
                        </m:ctrlPr>
                      </m:fPr>
                      <m:num>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𝐴</m:t>
                            </m:r>
                          </m:e>
                          <m:sup>
                            <m:r>
                              <a:rPr lang="fr-FR" i="1">
                                <a:latin typeface="Cambria Math" panose="02040503050406030204" pitchFamily="18" charset="0"/>
                                <a:cs typeface="Arial" panose="020B0604020202020204" pitchFamily="34" charset="0"/>
                              </a:rPr>
                              <m:t>′</m:t>
                            </m:r>
                          </m:sup>
                        </m:sSup>
                        <m:sSup>
                          <m:sSupPr>
                            <m:ctrlPr>
                              <a:rPr lang="fr-FR" i="1">
                                <a:latin typeface="Cambria Math" panose="02040503050406030204" pitchFamily="18" charset="0"/>
                                <a:cs typeface="Arial" panose="020B0604020202020204" pitchFamily="34" charset="0"/>
                              </a:rPr>
                            </m:ctrlPr>
                          </m:sSupPr>
                          <m:e>
                            <m:r>
                              <a:rPr lang="fr-FR" i="1">
                                <a:latin typeface="Cambria Math" panose="02040503050406030204" pitchFamily="18" charset="0"/>
                                <a:cs typeface="Arial" panose="020B0604020202020204" pitchFamily="34" charset="0"/>
                              </a:rPr>
                              <m:t>𝐵</m:t>
                            </m:r>
                          </m:e>
                          <m:sup>
                            <m:r>
                              <a:rPr lang="fr-FR" i="1">
                                <a:latin typeface="Cambria Math" panose="02040503050406030204" pitchFamily="18" charset="0"/>
                                <a:cs typeface="Arial" panose="020B0604020202020204" pitchFamily="34" charset="0"/>
                              </a:rPr>
                              <m:t>′</m:t>
                            </m:r>
                          </m:sup>
                        </m:sSup>
                      </m:num>
                      <m:den>
                        <m:r>
                          <a:rPr lang="fr-FR" i="1">
                            <a:latin typeface="Cambria Math" panose="02040503050406030204" pitchFamily="18" charset="0"/>
                            <a:cs typeface="Arial" panose="020B0604020202020204" pitchFamily="34" charset="0"/>
                          </a:rPr>
                          <m:t>𝐴𝐵</m:t>
                        </m:r>
                      </m:den>
                    </m:f>
                  </m:oMath>
                </a14:m>
                <a:r>
                  <a:rPr lang="fr-FR" dirty="0" smtClean="0"/>
                  <a:t> = </a:t>
                </a:r>
                <a14:m>
                  <m:oMath xmlns:m="http://schemas.openxmlformats.org/officeDocument/2006/math">
                    <m:f>
                      <m:fPr>
                        <m:ctrlPr>
                          <a:rPr lang="fr-FR" i="1">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h</m:t>
                        </m:r>
                      </m:num>
                      <m:den>
                        <m:r>
                          <a:rPr lang="fr-FR" b="0" i="1" smtClean="0">
                            <a:latin typeface="Cambria Math" panose="02040503050406030204" pitchFamily="18" charset="0"/>
                            <a:cs typeface="Arial" panose="020B0604020202020204" pitchFamily="34" charset="0"/>
                          </a:rPr>
                          <m:t>𝐻</m:t>
                        </m:r>
                      </m:den>
                    </m:f>
                  </m:oMath>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8231335" y="2444248"/>
                <a:ext cx="1525097" cy="522515"/>
              </a:xfrm>
              <a:prstGeom prst="rect">
                <a:avLst/>
              </a:prstGeom>
              <a:blipFill>
                <a:blip r:embed="rId6"/>
                <a:stretch>
                  <a:fillRect b="-581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0074866" y="2402000"/>
                <a:ext cx="928779" cy="656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1</m:t>
                          </m:r>
                        </m:num>
                        <m:den>
                          <m:r>
                            <a:rPr lang="fr-FR" i="1">
                              <a:latin typeface="Cambria Math" panose="02040503050406030204" pitchFamily="18" charset="0"/>
                              <a:cs typeface="Arial" panose="020B0604020202020204" pitchFamily="34" charset="0"/>
                            </a:rPr>
                            <m:t>𝛾</m:t>
                          </m:r>
                        </m:den>
                      </m:f>
                      <m:r>
                        <a:rPr lang="fr-FR" b="0" i="1" smtClean="0">
                          <a:latin typeface="Cambria Math" panose="02040503050406030204" pitchFamily="18" charset="0"/>
                          <a:cs typeface="Arial" panose="020B0604020202020204" pitchFamily="34" charset="0"/>
                        </a:rPr>
                        <m:t>=</m:t>
                      </m:r>
                      <m:f>
                        <m:fPr>
                          <m:ctrlPr>
                            <a:rPr lang="fr-FR" b="0" i="1" smtClean="0">
                              <a:latin typeface="Cambria Math" panose="02040503050406030204" pitchFamily="18" charset="0"/>
                              <a:cs typeface="Arial" panose="020B0604020202020204" pitchFamily="34" charset="0"/>
                            </a:rPr>
                          </m:ctrlPr>
                        </m:fPr>
                        <m:num>
                          <m:r>
                            <a:rPr lang="fr-FR" b="0" i="1" smtClean="0">
                              <a:latin typeface="Cambria Math" panose="02040503050406030204" pitchFamily="18" charset="0"/>
                              <a:cs typeface="Arial" panose="020B0604020202020204" pitchFamily="34" charset="0"/>
                            </a:rPr>
                            <m:t>𝐻</m:t>
                          </m:r>
                        </m:num>
                        <m:den>
                          <m:r>
                            <a:rPr lang="fr-FR" b="0" i="1" smtClean="0">
                              <a:latin typeface="Cambria Math" panose="02040503050406030204" pitchFamily="18" charset="0"/>
                              <a:cs typeface="Arial" panose="020B0604020202020204" pitchFamily="34" charset="0"/>
                            </a:rPr>
                            <m:t>h</m:t>
                          </m:r>
                        </m:den>
                      </m:f>
                    </m:oMath>
                  </m:oMathPara>
                </a14:m>
                <a:endParaRPr lang="fr-FR" dirty="0"/>
              </a:p>
            </p:txBody>
          </p:sp>
        </mc:Choice>
        <mc:Fallback xmlns="">
          <p:sp>
            <p:nvSpPr>
              <p:cNvPr id="35" name="Rectangle 34"/>
              <p:cNvSpPr>
                <a:spLocks noRot="1" noChangeAspect="1" noMove="1" noResize="1" noEditPoints="1" noAdjustHandles="1" noChangeArrowheads="1" noChangeShapeType="1" noTextEdit="1"/>
              </p:cNvSpPr>
              <p:nvPr/>
            </p:nvSpPr>
            <p:spPr>
              <a:xfrm>
                <a:off x="10074866" y="2402000"/>
                <a:ext cx="928779" cy="65607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7694321" y="3113905"/>
                <a:ext cx="3845348"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fr-FR" smtClean="0">
                          <a:latin typeface="Cambria Math" panose="02040503050406030204" pitchFamily="18" charset="0"/>
                        </a:rPr>
                        <m:t>OA</m:t>
                      </m:r>
                      <m:r>
                        <a:rPr lang="fr-FR" b="0" i="1" smtClean="0">
                          <a:latin typeface="Cambria Math" panose="02040503050406030204" pitchFamily="18" charset="0"/>
                        </a:rPr>
                        <m:t>=</m:t>
                      </m:r>
                      <m:d>
                        <m:dPr>
                          <m:ctrlPr>
                            <a:rPr lang="fr-FR" b="0" i="1" smtClean="0">
                              <a:latin typeface="Cambria Math" panose="02040503050406030204" pitchFamily="18" charset="0"/>
                            </a:rPr>
                          </m:ctrlPr>
                        </m:dPr>
                        <m:e>
                          <m:f>
                            <m:fPr>
                              <m:ctrlPr>
                                <a:rPr lang="fr-FR" i="1" smtClean="0">
                                  <a:latin typeface="Cambria Math" panose="02040503050406030204" pitchFamily="18" charset="0"/>
                                </a:rPr>
                              </m:ctrlPr>
                            </m:fPr>
                            <m:num>
                              <m:r>
                                <m:rPr>
                                  <m:sty m:val="p"/>
                                </m:rPr>
                                <a:rPr lang="fr-FR" b="0" i="0" smtClean="0">
                                  <a:latin typeface="Cambria Math" panose="02040503050406030204" pitchFamily="18" charset="0"/>
                                </a:rPr>
                                <m:t>H</m:t>
                              </m:r>
                            </m:num>
                            <m:den>
                              <m:sSub>
                                <m:sSubPr>
                                  <m:ctrlPr>
                                    <a:rPr lang="fr-FR" i="1">
                                      <a:latin typeface="Cambria Math" panose="02040503050406030204" pitchFamily="18" charset="0"/>
                                    </a:rPr>
                                  </m:ctrlPr>
                                </m:sSubPr>
                                <m:e>
                                  <m:r>
                                    <a:rPr lang="fr-FR" b="0" i="1" smtClean="0">
                                      <a:latin typeface="Cambria Math" panose="02040503050406030204" pitchFamily="18" charset="0"/>
                                    </a:rPr>
                                    <m:t>h</m:t>
                                  </m:r>
                                </m:e>
                                <m:sub>
                                  <m:r>
                                    <a:rPr lang="fr-FR" i="1">
                                      <a:latin typeface="Cambria Math" panose="02040503050406030204" pitchFamily="18" charset="0"/>
                                    </a:rPr>
                                    <m:t>1</m:t>
                                  </m:r>
                                </m:sub>
                              </m:sSub>
                            </m:den>
                          </m:f>
                          <m:r>
                            <a:rPr lang="fr-FR">
                              <a:latin typeface="Cambria Math" panose="02040503050406030204" pitchFamily="18" charset="0"/>
                            </a:rPr>
                            <m:t>+1</m:t>
                          </m:r>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𝑓</m:t>
                          </m:r>
                        </m:e>
                        <m:sub>
                          <m:r>
                            <a:rPr lang="fr-FR" b="0" i="1" smtClean="0">
                              <a:latin typeface="Cambria Math" panose="02040503050406030204" pitchFamily="18" charset="0"/>
                            </a:rPr>
                            <m:t>1</m:t>
                          </m:r>
                        </m:sub>
                      </m:sSub>
                      <m:r>
                        <a:rPr lang="fr-FR" b="0" i="1" smtClean="0">
                          <a:latin typeface="Cambria Math" panose="02040503050406030204" pitchFamily="18" charset="0"/>
                        </a:rPr>
                        <m:t>=</m:t>
                      </m:r>
                      <m:d>
                        <m:dPr>
                          <m:ctrlPr>
                            <a:rPr lang="fr-FR" i="1">
                              <a:latin typeface="Cambria Math" panose="02040503050406030204" pitchFamily="18" charset="0"/>
                            </a:rPr>
                          </m:ctrlPr>
                        </m:dPr>
                        <m:e>
                          <m:f>
                            <m:fPr>
                              <m:ctrlPr>
                                <a:rPr lang="fr-FR" i="1">
                                  <a:latin typeface="Cambria Math" panose="02040503050406030204" pitchFamily="18" charset="0"/>
                                </a:rPr>
                              </m:ctrlPr>
                            </m:fPr>
                            <m:num>
                              <m:r>
                                <m:rPr>
                                  <m:sty m:val="p"/>
                                </m:rPr>
                                <a:rPr lang="fr-FR">
                                  <a:latin typeface="Cambria Math" panose="02040503050406030204" pitchFamily="18" charset="0"/>
                                </a:rPr>
                                <m:t>H</m:t>
                              </m:r>
                            </m:num>
                            <m:den>
                              <m:sSub>
                                <m:sSubPr>
                                  <m:ctrlPr>
                                    <a:rPr lang="fr-FR" i="1">
                                      <a:latin typeface="Cambria Math" panose="02040503050406030204" pitchFamily="18" charset="0"/>
                                    </a:rPr>
                                  </m:ctrlPr>
                                </m:sSubPr>
                                <m:e>
                                  <m:r>
                                    <a:rPr lang="fr-FR" i="1">
                                      <a:latin typeface="Cambria Math" panose="02040503050406030204" pitchFamily="18" charset="0"/>
                                    </a:rPr>
                                    <m:t>h</m:t>
                                  </m:r>
                                </m:e>
                                <m:sub>
                                  <m:r>
                                    <a:rPr lang="fr-FR" i="1">
                                      <a:latin typeface="Cambria Math" panose="02040503050406030204" pitchFamily="18" charset="0"/>
                                    </a:rPr>
                                    <m:t>2</m:t>
                                  </m:r>
                                </m:sub>
                              </m:sSub>
                            </m:den>
                          </m:f>
                          <m:r>
                            <a:rPr lang="fr-FR">
                              <a:latin typeface="Cambria Math" panose="02040503050406030204" pitchFamily="18" charset="0"/>
                            </a:rPr>
                            <m:t>+1</m:t>
                          </m:r>
                        </m:e>
                      </m:d>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𝑓</m:t>
                          </m:r>
                        </m:e>
                        <m:sub>
                          <m:r>
                            <a:rPr lang="fr-FR" i="1">
                              <a:latin typeface="Cambria Math" panose="02040503050406030204" pitchFamily="18" charset="0"/>
                            </a:rPr>
                            <m:t>2</m:t>
                          </m:r>
                        </m:sub>
                      </m:sSub>
                    </m:oMath>
                  </m:oMathPara>
                </a14:m>
                <a:endParaRPr lang="fr-FR" dirty="0"/>
              </a:p>
            </p:txBody>
          </p:sp>
        </mc:Choice>
        <mc:Fallback xmlns="">
          <p:sp>
            <p:nvSpPr>
              <p:cNvPr id="36" name="Rectangle 35"/>
              <p:cNvSpPr>
                <a:spLocks noRot="1" noChangeAspect="1" noMove="1" noResize="1" noEditPoints="1" noAdjustHandles="1" noChangeArrowheads="1" noChangeShapeType="1" noTextEdit="1"/>
              </p:cNvSpPr>
              <p:nvPr/>
            </p:nvSpPr>
            <p:spPr>
              <a:xfrm>
                <a:off x="7694321" y="3113905"/>
                <a:ext cx="3845348" cy="714683"/>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7987325" y="4693967"/>
                <a:ext cx="3754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oMath>
                  </m:oMathPara>
                </a14:m>
                <a:endParaRPr lang="fr-FR" dirty="0"/>
              </a:p>
            </p:txBody>
          </p:sp>
        </mc:Choice>
        <mc:Fallback xmlns="">
          <p:sp>
            <p:nvSpPr>
              <p:cNvPr id="37" name="Rectangle 36"/>
              <p:cNvSpPr>
                <a:spLocks noRot="1" noChangeAspect="1" noMove="1" noResize="1" noEditPoints="1" noAdjustHandles="1" noChangeArrowheads="1" noChangeShapeType="1" noTextEdit="1"/>
              </p:cNvSpPr>
              <p:nvPr/>
            </p:nvSpPr>
            <p:spPr>
              <a:xfrm>
                <a:off x="7987325" y="4693967"/>
                <a:ext cx="375424" cy="369332"/>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741586" y="4075596"/>
                <a:ext cx="40951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fr-FR" b="0" i="1" smtClean="0">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e>
                      </m:d>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m:oMathPara>
                </a14:m>
                <a:endParaRPr lang="fr-FR" dirty="0">
                  <a:latin typeface="Cambria Math" panose="02040503050406030204" pitchFamily="18" charset="0"/>
                  <a:ea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7741586" y="4075596"/>
                <a:ext cx="4095160" cy="369332"/>
              </a:xfrm>
              <a:prstGeom prst="rect">
                <a:avLst/>
              </a:prstGeom>
              <a:blipFill>
                <a:blip r:embed="rId10"/>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848523" y="5112644"/>
                <a:ext cx="3274423" cy="369332"/>
              </a:xfrm>
              <a:prstGeom prst="rect">
                <a:avLst/>
              </a:prstGeom>
            </p:spPr>
            <p:txBody>
              <a:bodyPr wrap="none">
                <a:spAutoFit/>
              </a:bodyPr>
              <a:lstStyle/>
              <a:p>
                <a14:m>
                  <m:oMath xmlns:m="http://schemas.openxmlformats.org/officeDocument/2006/math">
                    <m:r>
                      <m:rPr>
                        <m:sty m:val="p"/>
                      </m:rPr>
                      <a:rPr lang="fr-FR" smtClean="0">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 </m:t>
                    </m:r>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b="0" i="1" smtClean="0">
                            <a:latin typeface="Cambria Math" panose="02040503050406030204" pitchFamily="18" charset="0"/>
                            <a:ea typeface="Cambria Math" panose="02040503050406030204" pitchFamily="18" charset="0"/>
                          </a:rPr>
                          <m:t>2</m:t>
                        </m:r>
                      </m:sub>
                    </m:sSub>
                    <m:r>
                      <a:rPr lang="fr-FR" b="0" i="1" smtClean="0">
                        <a:latin typeface="Cambria Math" panose="02040503050406030204" pitchFamily="18" charset="0"/>
                        <a:ea typeface="Cambria Math" panose="02040503050406030204" pitchFamily="18" charset="0"/>
                      </a:rPr>
                      <m:t>)</m:t>
                    </m:r>
                  </m:oMath>
                </a14:m>
                <a:r>
                  <a:rPr lang="fr-FR"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r>
                  <a:rPr lang="fr-FR"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smtClean="0">
                    <a:latin typeface="Cambria Math" panose="02040503050406030204" pitchFamily="18" charset="0"/>
                    <a:ea typeface="Cambria Math" panose="02040503050406030204" pitchFamily="18" charset="0"/>
                  </a:rPr>
                  <a:t> </a:t>
                </a:r>
                <a:endParaRPr lang="fr-FR" dirty="0">
                  <a:latin typeface="Cambria Math" panose="02040503050406030204" pitchFamily="18" charset="0"/>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848523" y="5112644"/>
                <a:ext cx="3274423" cy="369332"/>
              </a:xfrm>
              <a:prstGeom prst="rect">
                <a:avLst/>
              </a:prstGeom>
              <a:blipFill>
                <a:blip r:embed="rId11"/>
                <a:stretch>
                  <a:fillRect t="-11667" b="-2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8186256" y="5686779"/>
                <a:ext cx="2562561" cy="778675"/>
              </a:xfrm>
              <a:prstGeom prst="rect">
                <a:avLst/>
              </a:prstGeom>
            </p:spPr>
            <p:txBody>
              <a:bodyPr wrap="none">
                <a:spAutoFit/>
              </a:bodyPr>
              <a:lstStyle/>
              <a:p>
                <a14:m>
                  <m:oMath xmlns:m="http://schemas.openxmlformats.org/officeDocument/2006/math">
                    <m:r>
                      <m:rPr>
                        <m:sty m:val="p"/>
                      </m:rPr>
                      <a:rPr lang="fr-FR" sz="2800" smtClean="0">
                        <a:latin typeface="Cambria Math" panose="02040503050406030204" pitchFamily="18" charset="0"/>
                        <a:ea typeface="Cambria Math" panose="02040503050406030204" pitchFamily="18" charset="0"/>
                      </a:rPr>
                      <m:t>H</m:t>
                    </m:r>
                    <m:r>
                      <a:rPr lang="fr-FR" sz="2800" i="1">
                        <a:latin typeface="Cambria Math" panose="02040503050406030204" pitchFamily="18" charset="0"/>
                        <a:ea typeface="Cambria Math" panose="02040503050406030204" pitchFamily="18" charset="0"/>
                      </a:rPr>
                      <m:t> </m:t>
                    </m:r>
                  </m:oMath>
                </a14:m>
                <a:r>
                  <a:rPr lang="fr-FR" sz="2800" dirty="0" smtClean="0">
                    <a:latin typeface="Cambria Math" panose="02040503050406030204" pitchFamily="18" charset="0"/>
                    <a:ea typeface="Cambria Math" panose="02040503050406030204" pitchFamily="18" charset="0"/>
                  </a:rPr>
                  <a:t>= </a:t>
                </a:r>
                <a14:m>
                  <m:oMath xmlns:m="http://schemas.openxmlformats.org/officeDocument/2006/math">
                    <m:f>
                      <m:fPr>
                        <m:ctrlPr>
                          <a:rPr lang="fr-FR" sz="2800" b="0" i="1" smtClean="0">
                            <a:latin typeface="Cambria Math" panose="02040503050406030204" pitchFamily="18" charset="0"/>
                            <a:ea typeface="Cambria Math" panose="02040503050406030204" pitchFamily="18" charset="0"/>
                          </a:rPr>
                        </m:ctrlPr>
                      </m:fPr>
                      <m:num>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m:rPr>
                            <m:nor/>
                          </m:rPr>
                          <a:rPr lang="fr-FR" sz="2800" dirty="0">
                            <a:latin typeface="Cambria Math" panose="02040503050406030204" pitchFamily="18" charset="0"/>
                            <a:ea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m:t>
                        </m:r>
                      </m:num>
                      <m:den>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m:t>
                            </m:r>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2</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1</m:t>
                            </m:r>
                          </m:sub>
                        </m:sSub>
                        <m:r>
                          <a:rPr lang="fr-FR" sz="2800" i="1">
                            <a:latin typeface="Cambria Math" panose="02040503050406030204" pitchFamily="18" charset="0"/>
                            <a:ea typeface="Cambria Math" panose="02040503050406030204" pitchFamily="18" charset="0"/>
                          </a:rPr>
                          <m:t>−  </m:t>
                        </m:r>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h</m:t>
                            </m:r>
                          </m:e>
                          <m:sub>
                            <m:r>
                              <a:rPr lang="fr-FR" sz="2800" i="1">
                                <a:latin typeface="Cambria Math" panose="02040503050406030204" pitchFamily="18" charset="0"/>
                                <a:ea typeface="Cambria Math" panose="02040503050406030204" pitchFamily="18" charset="0"/>
                              </a:rPr>
                              <m:t>1</m:t>
                            </m:r>
                          </m:sub>
                        </m:sSub>
                        <m:sSub>
                          <m:sSubPr>
                            <m:ctrlPr>
                              <a:rPr lang="fr-FR" sz="2800" i="1">
                                <a:latin typeface="Cambria Math" panose="02040503050406030204" pitchFamily="18" charset="0"/>
                                <a:ea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𝑓</m:t>
                            </m:r>
                          </m:e>
                          <m:sub>
                            <m:r>
                              <a:rPr lang="fr-FR" sz="2800" i="1">
                                <a:latin typeface="Cambria Math" panose="02040503050406030204" pitchFamily="18" charset="0"/>
                                <a:ea typeface="Cambria Math" panose="02040503050406030204" pitchFamily="18" charset="0"/>
                              </a:rPr>
                              <m:t>2</m:t>
                            </m:r>
                          </m:sub>
                        </m:sSub>
                        <m:r>
                          <a:rPr lang="fr-FR" sz="2800" i="1">
                            <a:latin typeface="Cambria Math" panose="02040503050406030204" pitchFamily="18" charset="0"/>
                            <a:ea typeface="Cambria Math" panose="02040503050406030204" pitchFamily="18" charset="0"/>
                          </a:rPr>
                          <m:t>)</m:t>
                        </m:r>
                        <m:r>
                          <m:rPr>
                            <m:nor/>
                          </m:rPr>
                          <a:rPr lang="fr-FR" sz="2800" dirty="0">
                            <a:latin typeface="Cambria Math" panose="02040503050406030204" pitchFamily="18" charset="0"/>
                            <a:ea typeface="Cambria Math" panose="02040503050406030204" pitchFamily="18" charset="0"/>
                          </a:rPr>
                          <m:t> </m:t>
                        </m:r>
                      </m:den>
                    </m:f>
                  </m:oMath>
                </a14:m>
                <a:endParaRPr lang="fr-FR" sz="2800" dirty="0">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8186256" y="5686779"/>
                <a:ext cx="2562561" cy="778675"/>
              </a:xfrm>
              <a:prstGeom prst="rect">
                <a:avLst/>
              </a:prstGeom>
              <a:blipFill>
                <a:blip r:embed="rId12"/>
                <a:stretch>
                  <a:fillRect b="-781"/>
                </a:stretch>
              </a:blipFill>
            </p:spPr>
            <p:txBody>
              <a:bodyPr/>
              <a:lstStyle/>
              <a:p>
                <a:r>
                  <a:rPr lang="fr-FR">
                    <a:noFill/>
                  </a:rPr>
                  <a:t> </a:t>
                </a:r>
              </a:p>
            </p:txBody>
          </p:sp>
        </mc:Fallback>
      </mc:AlternateContent>
      <p:sp>
        <p:nvSpPr>
          <p:cNvPr id="11" name="Flèche droite 10"/>
          <p:cNvSpPr/>
          <p:nvPr/>
        </p:nvSpPr>
        <p:spPr>
          <a:xfrm>
            <a:off x="9802623" y="2593179"/>
            <a:ext cx="201773" cy="27371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2" name="Rectangle 11"/>
              <p:cNvSpPr/>
              <p:nvPr/>
            </p:nvSpPr>
            <p:spPr>
              <a:xfrm>
                <a:off x="7812591" y="4538946"/>
                <a:ext cx="3608808" cy="369332"/>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m:rPr>
                            <m:sty m:val="p"/>
                          </m:rPr>
                          <a:rPr lang="fr-FR">
                            <a:latin typeface="Cambria Math" panose="02040503050406030204" pitchFamily="18" charset="0"/>
                            <a:ea typeface="Cambria Math" panose="02040503050406030204" pitchFamily="18" charset="0"/>
                          </a:rPr>
                          <m:t>H</m:t>
                        </m:r>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oMath>
                </a14:m>
                <a:r>
                  <a:rPr lang="fr-FR" dirty="0" smtClean="0">
                    <a:latin typeface="Cambria Math" panose="02040503050406030204" pitchFamily="18" charset="0"/>
                    <a:ea typeface="Cambria Math" panose="02040503050406030204" pitchFamily="18" charset="0"/>
                  </a:rPr>
                  <a:t> </a:t>
                </a:r>
                <a14:m>
                  <m:oMath xmlns:m="http://schemas.openxmlformats.org/officeDocument/2006/math">
                    <m:r>
                      <m:rPr>
                        <m:sty m:val="p"/>
                      </m:rPr>
                      <a:rPr lang="fr-FR">
                        <a:latin typeface="Cambria Math" panose="02040503050406030204" pitchFamily="18" charset="0"/>
                        <a:ea typeface="Cambria Math" panose="02040503050406030204" pitchFamily="18" charset="0"/>
                      </a:rPr>
                      <m:t>H</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r>
                      <a:rPr lang="fr-FR">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2</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h</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𝑓</m:t>
                        </m:r>
                      </m:e>
                      <m:sub>
                        <m:r>
                          <a:rPr lang="fr-FR" i="1">
                            <a:latin typeface="Cambria Math" panose="02040503050406030204" pitchFamily="18" charset="0"/>
                            <a:ea typeface="Cambria Math" panose="02040503050406030204" pitchFamily="18" charset="0"/>
                          </a:rPr>
                          <m:t>2</m:t>
                        </m:r>
                      </m:sub>
                    </m:sSub>
                  </m:oMath>
                </a14:m>
                <a:endParaRPr lang="fr-FR" dirty="0">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7812591" y="4538946"/>
                <a:ext cx="3608808" cy="369332"/>
              </a:xfrm>
              <a:prstGeom prst="rect">
                <a:avLst/>
              </a:prstGeom>
              <a:blipFill>
                <a:blip r:embed="rId13"/>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p:cNvSpPr txBox="1"/>
              <p:nvPr/>
            </p:nvSpPr>
            <p:spPr>
              <a:xfrm>
                <a:off x="772514" y="5598001"/>
                <a:ext cx="5875590" cy="923330"/>
              </a:xfrm>
              <a:prstGeom prst="rect">
                <a:avLst/>
              </a:prstGeom>
              <a:noFill/>
            </p:spPr>
            <p:txBody>
              <a:bodyPr wrap="square" rtlCol="0">
                <a:spAutoFit/>
              </a:bodyPr>
              <a:lstStyle/>
              <a:p>
                <a:r>
                  <a:rPr lang="fr-FR" dirty="0" smtClean="0">
                    <a:solidFill>
                      <a:srgbClr val="FF0000"/>
                    </a:solidFill>
                  </a:rPr>
                  <a:t>Il nous manque la taille en mm d’un pixel du capteur pour calculer les hauteurs images </a:t>
                </a:r>
                <a14:m>
                  <m:oMath xmlns:m="http://schemas.openxmlformats.org/officeDocument/2006/math">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2</m:t>
                        </m:r>
                      </m:sub>
                    </m:sSub>
                    <m:r>
                      <a:rPr lang="fr-FR" b="0" i="1">
                        <a:solidFill>
                          <a:srgbClr val="FF0000"/>
                        </a:solidFill>
                        <a:latin typeface="Cambria Math" panose="02040503050406030204" pitchFamily="18" charset="0"/>
                        <a:ea typeface="Cambria Math" panose="02040503050406030204" pitchFamily="18" charset="0"/>
                      </a:rPr>
                      <m:t> </m:t>
                    </m:r>
                    <m:r>
                      <m:rPr>
                        <m:sty m:val="p"/>
                      </m:rPr>
                      <a:rPr lang="fr-FR" b="0" i="0" smtClean="0">
                        <a:solidFill>
                          <a:srgbClr val="FF0000"/>
                        </a:solidFill>
                        <a:latin typeface="Cambria Math" panose="02040503050406030204" pitchFamily="18" charset="0"/>
                        <a:ea typeface="Cambria Math" panose="02040503050406030204" pitchFamily="18" charset="0"/>
                      </a:rPr>
                      <m:t>et</m:t>
                    </m:r>
                    <m:r>
                      <a:rPr lang="fr-FR" b="0" i="1" smtClean="0">
                        <a:solidFill>
                          <a:srgbClr val="FF0000"/>
                        </a:solidFill>
                        <a:latin typeface="Cambria Math" panose="02040503050406030204" pitchFamily="18" charset="0"/>
                        <a:ea typeface="Cambria Math" panose="02040503050406030204" pitchFamily="18" charset="0"/>
                      </a:rPr>
                      <m:t>  </m:t>
                    </m:r>
                    <m:sSub>
                      <m:sSubPr>
                        <m:ctrlPr>
                          <a:rPr lang="fr-FR" i="1">
                            <a:solidFill>
                              <a:srgbClr val="FF0000"/>
                            </a:solidFill>
                            <a:latin typeface="Cambria Math" panose="02040503050406030204" pitchFamily="18" charset="0"/>
                            <a:ea typeface="Cambria Math" panose="02040503050406030204" pitchFamily="18" charset="0"/>
                          </a:rPr>
                        </m:ctrlPr>
                      </m:sSubPr>
                      <m:e>
                        <m:r>
                          <a:rPr lang="fr-FR" i="1">
                            <a:solidFill>
                              <a:srgbClr val="FF0000"/>
                            </a:solidFill>
                            <a:latin typeface="Cambria Math" panose="02040503050406030204" pitchFamily="18" charset="0"/>
                            <a:ea typeface="Cambria Math" panose="02040503050406030204" pitchFamily="18" charset="0"/>
                          </a:rPr>
                          <m:t>h</m:t>
                        </m:r>
                      </m:e>
                      <m:sub>
                        <m:r>
                          <a:rPr lang="fr-FR" i="1">
                            <a:solidFill>
                              <a:srgbClr val="FF0000"/>
                            </a:solidFill>
                            <a:latin typeface="Cambria Math" panose="02040503050406030204" pitchFamily="18" charset="0"/>
                            <a:ea typeface="Cambria Math" panose="02040503050406030204" pitchFamily="18" charset="0"/>
                          </a:rPr>
                          <m:t>1</m:t>
                        </m:r>
                      </m:sub>
                    </m:sSub>
                  </m:oMath>
                </a14:m>
                <a:r>
                  <a:rPr lang="fr-FR" dirty="0" smtClean="0">
                    <a:solidFill>
                      <a:srgbClr val="FF0000"/>
                    </a:solidFill>
                  </a:rPr>
                  <a:t>.</a:t>
                </a:r>
                <a:endParaRPr lang="fr-FR" dirty="0">
                  <a:solidFill>
                    <a:srgbClr val="FF0000"/>
                  </a:solidFill>
                </a:endParaRPr>
              </a:p>
            </p:txBody>
          </p:sp>
        </mc:Choice>
        <mc:Fallback xmlns="">
          <p:sp>
            <p:nvSpPr>
              <p:cNvPr id="4" name="ZoneTexte 3"/>
              <p:cNvSpPr txBox="1">
                <a:spLocks noRot="1" noChangeAspect="1" noMove="1" noResize="1" noEditPoints="1" noAdjustHandles="1" noChangeArrowheads="1" noChangeShapeType="1" noTextEdit="1"/>
              </p:cNvSpPr>
              <p:nvPr/>
            </p:nvSpPr>
            <p:spPr>
              <a:xfrm>
                <a:off x="772514" y="5598001"/>
                <a:ext cx="5875590" cy="923330"/>
              </a:xfrm>
              <a:prstGeom prst="rect">
                <a:avLst/>
              </a:prstGeom>
              <a:blipFill>
                <a:blip r:embed="rId14"/>
                <a:stretch>
                  <a:fillRect l="-934" t="-2632" r="-2697" b="-9868"/>
                </a:stretch>
              </a:blipFill>
            </p:spPr>
            <p:txBody>
              <a:bodyPr/>
              <a:lstStyle/>
              <a:p>
                <a:r>
                  <a:rPr lang="fr-FR">
                    <a:noFill/>
                  </a:rPr>
                  <a:t> </a:t>
                </a:r>
              </a:p>
            </p:txBody>
          </p:sp>
        </mc:Fallback>
      </mc:AlternateContent>
    </p:spTree>
    <p:extLst>
      <p:ext uri="{BB962C8B-B14F-4D97-AF65-F5344CB8AC3E}">
        <p14:creationId xmlns:p14="http://schemas.microsoft.com/office/powerpoint/2010/main" val="3193831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9" grpId="0"/>
      <p:bldP spid="35" grpId="0"/>
      <p:bldP spid="36" grpId="0"/>
      <p:bldP spid="38" grpId="0"/>
      <p:bldP spid="10" grpId="0"/>
      <p:bldP spid="42" grpId="0"/>
      <p:bldP spid="11" grpId="0" animBg="1"/>
      <p:bldP spid="12"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Mise au point (focus)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4"/>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p:cNvGrpSpPr/>
          <p:nvPr/>
        </p:nvGrpSpPr>
        <p:grpSpPr>
          <a:xfrm>
            <a:off x="556858" y="1195968"/>
            <a:ext cx="4791587" cy="2247901"/>
            <a:chOff x="1241578" y="2407156"/>
            <a:chExt cx="4791587" cy="2247901"/>
          </a:xfrm>
        </p:grpSpPr>
        <p:pic>
          <p:nvPicPr>
            <p:cNvPr id="24" name="Picture 2" descr="https://physique-chimie.gjn.cz/IMG/jpg/OptiqueEtPhotographie_html_6a55c2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840" y="2407156"/>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578" y="2793114"/>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apin de noël - Icônes noël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5140355" y="3596951"/>
              <a:ext cx="363800" cy="4448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Connecteur droit 11"/>
          <p:cNvCxnSpPr>
            <a:stCxn id="1028" idx="0"/>
          </p:cNvCxnSpPr>
          <p:nvPr/>
        </p:nvCxnSpPr>
        <p:spPr>
          <a:xfrm>
            <a:off x="1559238" y="1570358"/>
            <a:ext cx="4296290" cy="210142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28" name="Picture 4" descr="Icônes de Arbre en téléchargement gratui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4062" y="1570357"/>
            <a:ext cx="450351" cy="8154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cônes de Arbre en téléchargement gratui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4958888" y="2377066"/>
            <a:ext cx="475628" cy="93911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p:cNvCxnSpPr/>
          <p:nvPr/>
        </p:nvCxnSpPr>
        <p:spPr>
          <a:xfrm>
            <a:off x="3228666" y="1570358"/>
            <a:ext cx="2505273" cy="227636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22" name="Picture 2" descr="Cours Photo Profondeur de Champ I Graine de Photographe"/>
          <p:cNvPicPr>
            <a:picLocks noChangeAspect="1" noChangeArrowheads="1"/>
          </p:cNvPicPr>
          <p:nvPr/>
        </p:nvPicPr>
        <p:blipFill rotWithShape="1">
          <a:blip r:embed="rId8">
            <a:extLst>
              <a:ext uri="{28A0092B-C50C-407E-A947-70E740481C1C}">
                <a14:useLocalDpi xmlns:a14="http://schemas.microsoft.com/office/drawing/2010/main" val="0"/>
              </a:ext>
            </a:extLst>
          </a:blip>
          <a:srcRect t="12738" b="12863"/>
          <a:stretch/>
        </p:blipFill>
        <p:spPr bwMode="auto">
          <a:xfrm>
            <a:off x="1014485" y="3412424"/>
            <a:ext cx="4333960" cy="1953327"/>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425051" y="5534456"/>
            <a:ext cx="5639069" cy="738664"/>
          </a:xfrm>
          <a:prstGeom prst="rect">
            <a:avLst/>
          </a:prstGeom>
          <a:noFill/>
        </p:spPr>
        <p:txBody>
          <a:bodyPr wrap="square" rtlCol="0">
            <a:spAutoFit/>
          </a:bodyPr>
          <a:lstStyle/>
          <a:p>
            <a:pPr algn="just"/>
            <a:r>
              <a:rPr lang="fr-FR" sz="1400" dirty="0" smtClean="0">
                <a:latin typeface="Arial" panose="020B0604020202020204" pitchFamily="34" charset="0"/>
                <a:cs typeface="Arial" panose="020B0604020202020204" pitchFamily="34" charset="0"/>
              </a:rPr>
              <a:t>La </a:t>
            </a:r>
            <a:r>
              <a:rPr lang="fr-FR" sz="1400" dirty="0" smtClean="0">
                <a:solidFill>
                  <a:schemeClr val="accent1"/>
                </a:solidFill>
                <a:latin typeface="Arial" panose="020B0604020202020204" pitchFamily="34" charset="0"/>
                <a:cs typeface="Arial" panose="020B0604020202020204" pitchFamily="34" charset="0"/>
              </a:rPr>
              <a:t>mise au point</a:t>
            </a:r>
            <a:r>
              <a:rPr lang="fr-FR" sz="1400" dirty="0" smtClean="0">
                <a:latin typeface="Arial" panose="020B0604020202020204" pitchFamily="34" charset="0"/>
                <a:cs typeface="Arial" panose="020B0604020202020204" pitchFamily="34" charset="0"/>
              </a:rPr>
              <a:t> consiste à </a:t>
            </a:r>
            <a:r>
              <a:rPr lang="fr-FR" sz="1400" dirty="0" smtClean="0">
                <a:solidFill>
                  <a:schemeClr val="accent1"/>
                </a:solidFill>
                <a:latin typeface="Arial" panose="020B0604020202020204" pitchFamily="34" charset="0"/>
                <a:cs typeface="Arial" panose="020B0604020202020204" pitchFamily="34" charset="0"/>
              </a:rPr>
              <a:t>positionner le capteur</a:t>
            </a:r>
            <a:r>
              <a:rPr lang="fr-FR" sz="1400" dirty="0" smtClean="0">
                <a:latin typeface="Arial" panose="020B0604020202020204" pitchFamily="34" charset="0"/>
                <a:cs typeface="Arial" panose="020B0604020202020204" pitchFamily="34" charset="0"/>
              </a:rPr>
              <a:t> à l’endroit où se forme l’</a:t>
            </a:r>
            <a:r>
              <a:rPr lang="fr-FR" sz="1400" dirty="0" smtClean="0">
                <a:solidFill>
                  <a:schemeClr val="accent1"/>
                </a:solidFill>
                <a:latin typeface="Arial" panose="020B0604020202020204" pitchFamily="34" charset="0"/>
                <a:cs typeface="Arial" panose="020B0604020202020204" pitchFamily="34" charset="0"/>
              </a:rPr>
              <a:t>image de l’objet</a:t>
            </a:r>
            <a:r>
              <a:rPr lang="fr-FR" sz="1400" dirty="0" smtClean="0">
                <a:latin typeface="Arial" panose="020B0604020202020204" pitchFamily="34" charset="0"/>
                <a:cs typeface="Arial" panose="020B0604020202020204" pitchFamily="34" charset="0"/>
              </a:rPr>
              <a:t> qui nous intéresse dans la scène afin que ce dernier soit le plus net possible.</a:t>
            </a:r>
          </a:p>
        </p:txBody>
      </p:sp>
    </p:spTree>
    <p:extLst>
      <p:ext uri="{BB962C8B-B14F-4D97-AF65-F5344CB8AC3E}">
        <p14:creationId xmlns:p14="http://schemas.microsoft.com/office/powerpoint/2010/main" val="3478509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304" y="1422358"/>
            <a:ext cx="8493687" cy="5085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4333318" y="1732506"/>
            <a:ext cx="2718183" cy="2358135"/>
            <a:chOff x="5020010" y="1514843"/>
            <a:chExt cx="2718183"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5" y="1514843"/>
              <a:ext cx="258275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Caméra(s) &amp; optique(s)</a:t>
              </a:r>
            </a:p>
          </p:txBody>
        </p:sp>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Configuration d’un système de vision industrielle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a:t>
            </a:fld>
            <a:endParaRPr lang="fr-FR" dirty="0">
              <a:latin typeface="+mn-lt"/>
            </a:endParaRPr>
          </a:p>
        </p:txBody>
      </p:sp>
      <p:cxnSp>
        <p:nvCxnSpPr>
          <p:cNvPr id="9" name="Connecteur en arc 8"/>
          <p:cNvCxnSpPr>
            <a:stCxn id="19" idx="3"/>
            <a:endCxn id="2054" idx="1"/>
          </p:cNvCxnSpPr>
          <p:nvPr/>
        </p:nvCxnSpPr>
        <p:spPr>
          <a:xfrm>
            <a:off x="2568930" y="2639840"/>
            <a:ext cx="3510574" cy="216681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285277" y="1461560"/>
            <a:ext cx="2644657" cy="2134980"/>
            <a:chOff x="922971" y="1488590"/>
            <a:chExt cx="2644657" cy="2134980"/>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7694" y="1488590"/>
              <a:ext cx="2569934"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Un grille pain (un objet)</a:t>
              </a:r>
            </a:p>
          </p:txBody>
        </p:sp>
      </p:grpSp>
      <p:grpSp>
        <p:nvGrpSpPr>
          <p:cNvPr id="16" name="Groupe 15"/>
          <p:cNvGrpSpPr/>
          <p:nvPr/>
        </p:nvGrpSpPr>
        <p:grpSpPr>
          <a:xfrm>
            <a:off x="1016157" y="3928306"/>
            <a:ext cx="3040218" cy="2414377"/>
            <a:chOff x="2242545" y="3957043"/>
            <a:chExt cx="3040218"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242545" y="4033314"/>
              <a:ext cx="141577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Eclairage(s)</a:t>
              </a:r>
            </a:p>
          </p:txBody>
        </p:sp>
      </p:grpSp>
      <p:pic>
        <p:nvPicPr>
          <p:cNvPr id="8" name="Image 7"/>
          <p:cNvPicPr>
            <a:picLocks noChangeAspect="1"/>
          </p:cNvPicPr>
          <p:nvPr/>
        </p:nvPicPr>
        <p:blipFill rotWithShape="1">
          <a:blip r:embed="rId12">
            <a:extLst>
              <a:ext uri="{28A0092B-C50C-407E-A947-70E740481C1C}">
                <a14:useLocalDpi xmlns:a14="http://schemas.microsoft.com/office/drawing/2010/main" val="0"/>
              </a:ext>
            </a:extLst>
          </a:blip>
          <a:srcRect t="24598"/>
          <a:stretch/>
        </p:blipFill>
        <p:spPr>
          <a:xfrm>
            <a:off x="9692505" y="4588625"/>
            <a:ext cx="2200695" cy="1764489"/>
          </a:xfrm>
          <a:prstGeom prst="rect">
            <a:avLst/>
          </a:prstGeom>
        </p:spPr>
      </p:pic>
      <p:cxnSp>
        <p:nvCxnSpPr>
          <p:cNvPr id="33" name="Connecteur en arc 32"/>
          <p:cNvCxnSpPr>
            <a:stCxn id="2054" idx="3"/>
            <a:endCxn id="2066" idx="1"/>
          </p:cNvCxnSpPr>
          <p:nvPr/>
        </p:nvCxnSpPr>
        <p:spPr>
          <a:xfrm flipV="1">
            <a:off x="7857930" y="2741419"/>
            <a:ext cx="1304591" cy="206523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p:cNvCxnSpPr>
            <a:stCxn id="2054" idx="3"/>
            <a:endCxn id="8" idx="1"/>
          </p:cNvCxnSpPr>
          <p:nvPr/>
        </p:nvCxnSpPr>
        <p:spPr>
          <a:xfrm>
            <a:off x="7857930" y="4806657"/>
            <a:ext cx="1834575" cy="664213"/>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67" name="Groupe 2066"/>
          <p:cNvGrpSpPr/>
          <p:nvPr/>
        </p:nvGrpSpPr>
        <p:grpSpPr>
          <a:xfrm>
            <a:off x="9162521" y="435359"/>
            <a:ext cx="2518638" cy="3102598"/>
            <a:chOff x="9162521" y="435359"/>
            <a:chExt cx="2518638" cy="3102598"/>
          </a:xfrm>
        </p:grpSpPr>
        <p:pic>
          <p:nvPicPr>
            <p:cNvPr id="2066"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7" name="Image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8" name="ZoneTexte 47"/>
            <p:cNvSpPr txBox="1"/>
            <p:nvPr/>
          </p:nvSpPr>
          <p:spPr>
            <a:xfrm>
              <a:off x="9162521" y="435359"/>
              <a:ext cx="2518638" cy="646331"/>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Moniteurs</a:t>
              </a:r>
            </a:p>
            <a:p>
              <a:r>
                <a:rPr lang="fr-FR" dirty="0">
                  <a:latin typeface="Arial" panose="020B0604020202020204" pitchFamily="34" charset="0"/>
                  <a:cs typeface="Arial" panose="020B0604020202020204" pitchFamily="34" charset="0"/>
                </a:rPr>
                <a:t>Ingénieurs productions</a:t>
              </a:r>
            </a:p>
          </p:txBody>
        </p:sp>
      </p:grpSp>
      <p:sp>
        <p:nvSpPr>
          <p:cNvPr id="2062" name="Rectangle 2061"/>
          <p:cNvSpPr/>
          <p:nvPr/>
        </p:nvSpPr>
        <p:spPr>
          <a:xfrm>
            <a:off x="9534894" y="4315267"/>
            <a:ext cx="219810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Robots / Automates</a:t>
            </a:r>
          </a:p>
        </p:txBody>
      </p:sp>
      <p:grpSp>
        <p:nvGrpSpPr>
          <p:cNvPr id="12" name="Groupe 11"/>
          <p:cNvGrpSpPr/>
          <p:nvPr/>
        </p:nvGrpSpPr>
        <p:grpSpPr>
          <a:xfrm>
            <a:off x="5741928" y="4478537"/>
            <a:ext cx="2852063" cy="1719899"/>
            <a:chOff x="5741928" y="4478537"/>
            <a:chExt cx="2852063" cy="1719899"/>
          </a:xfrm>
        </p:grpSpPr>
        <p:grpSp>
          <p:nvGrpSpPr>
            <p:cNvPr id="14" name="Groupe 13"/>
            <p:cNvGrpSpPr/>
            <p:nvPr/>
          </p:nvGrpSpPr>
          <p:grpSpPr>
            <a:xfrm>
              <a:off x="5741928" y="4478537"/>
              <a:ext cx="2852063" cy="1719899"/>
              <a:chOff x="7682152" y="3287881"/>
              <a:chExt cx="2852063" cy="1719899"/>
            </a:xfrm>
          </p:grpSpPr>
          <p:grpSp>
            <p:nvGrpSpPr>
              <p:cNvPr id="2057" name="Groupe 2056"/>
              <p:cNvGrpSpPr/>
              <p:nvPr/>
            </p:nvGrpSpPr>
            <p:grpSpPr>
              <a:xfrm>
                <a:off x="8019728" y="3287881"/>
                <a:ext cx="1778426" cy="1224695"/>
                <a:chOff x="8689591" y="2618913"/>
                <a:chExt cx="1778426" cy="1224695"/>
              </a:xfrm>
            </p:grpSpPr>
            <p:pic>
              <p:nvPicPr>
                <p:cNvPr id="2054"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9591" y="2618913"/>
                  <a:ext cx="1778426" cy="656239"/>
                </a:xfrm>
                <a:prstGeom prst="rect">
                  <a:avLst/>
                </a:prstGeom>
                <a:noFill/>
                <a:extLst>
                  <a:ext uri="{909E8E84-426E-40DD-AFC4-6F175D3DCCD1}">
                    <a14:hiddenFill xmlns:a14="http://schemas.microsoft.com/office/drawing/2010/main">
                      <a:solidFill>
                        <a:srgbClr val="FFFFFF"/>
                      </a:solidFill>
                    </a14:hiddenFill>
                  </a:ext>
                </a:extLst>
              </p:spPr>
            </p:pic>
            <p:pic>
              <p:nvPicPr>
                <p:cNvPr id="2048" name="Image 20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3238" y="3257846"/>
                  <a:ext cx="585762" cy="585762"/>
                </a:xfrm>
                <a:prstGeom prst="rect">
                  <a:avLst/>
                </a:prstGeom>
              </p:spPr>
            </p:pic>
            <p:pic>
              <p:nvPicPr>
                <p:cNvPr id="2056"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98357" y="3343781"/>
                  <a:ext cx="669660" cy="376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ZoneTexte 26"/>
              <p:cNvSpPr txBox="1"/>
              <p:nvPr/>
            </p:nvSpPr>
            <p:spPr>
              <a:xfrm>
                <a:off x="7682152" y="4453782"/>
                <a:ext cx="2852063" cy="553998"/>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Interprétation des images.</a:t>
                </a:r>
              </a:p>
              <a:p>
                <a:r>
                  <a:rPr lang="fr-FR" sz="1200" dirty="0">
                    <a:latin typeface="Arial" panose="020B0604020202020204" pitchFamily="34" charset="0"/>
                    <a:cs typeface="Arial" panose="020B0604020202020204" pitchFamily="34" charset="0"/>
                  </a:rPr>
                  <a:t>(logiciels, algorithmes, calculs, etc..)</a:t>
                </a:r>
              </a:p>
            </p:txBody>
          </p:sp>
        </p:grpSp>
        <p:pic>
          <p:nvPicPr>
            <p:cNvPr id="11" name="Picture 4" descr="C++ — Wikipédia"/>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1916" y="5199559"/>
              <a:ext cx="308960" cy="34732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259514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6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Flou ?</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14342" y="4189729"/>
            <a:ext cx="5519871" cy="646331"/>
          </a:xfrm>
          <a:prstGeom prst="rect">
            <a:avLst/>
          </a:prstGeom>
          <a:noFill/>
        </p:spPr>
        <p:txBody>
          <a:bodyPr wrap="square" rtlCol="0">
            <a:spAutoFit/>
          </a:bodyPr>
          <a:lstStyle/>
          <a:p>
            <a:pPr algn="just"/>
            <a:r>
              <a:rPr lang="fr-FR" dirty="0" smtClean="0">
                <a:latin typeface="Arial" panose="020B0604020202020204" pitchFamily="34" charset="0"/>
                <a:cs typeface="Arial" panose="020B0604020202020204" pitchFamily="34" charset="0"/>
              </a:rPr>
              <a:t>L’image observée sur le capteur est floue lorsque le capteur est placé en amont ou en aval de l’image.</a:t>
            </a:r>
            <a:endParaRPr lang="fr-FR" dirty="0">
              <a:latin typeface="Arial" panose="020B0604020202020204" pitchFamily="34" charset="0"/>
              <a:cs typeface="Arial" panose="020B0604020202020204" pitchFamily="34" charset="0"/>
            </a:endParaRPr>
          </a:p>
        </p:txBody>
      </p:sp>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401117" y="2969519"/>
            <a:ext cx="363800" cy="44480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tretch>
            <a:fillRect/>
          </a:stretch>
        </p:blipFill>
        <p:spPr>
          <a:xfrm>
            <a:off x="4254375" y="2066689"/>
            <a:ext cx="203002" cy="1737992"/>
          </a:xfrm>
          <a:prstGeom prst="rect">
            <a:avLst/>
          </a:prstGeom>
          <a:effectLst/>
        </p:spPr>
      </p:pic>
      <p:pic>
        <p:nvPicPr>
          <p:cNvPr id="17" name="Image 16"/>
          <p:cNvPicPr>
            <a:picLocks noChangeAspect="1"/>
          </p:cNvPicPr>
          <p:nvPr/>
        </p:nvPicPr>
        <p:blipFill>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tretch>
            <a:fillRect/>
          </a:stretch>
        </p:blipFill>
        <p:spPr>
          <a:xfrm>
            <a:off x="4780080" y="2084470"/>
            <a:ext cx="203002" cy="1744580"/>
          </a:xfrm>
          <a:prstGeom prst="rect">
            <a:avLst/>
          </a:prstGeom>
          <a:effec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4811617" y="3589382"/>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4286511" y="3341944"/>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811648" y="3365575"/>
            <a:ext cx="125841" cy="188849"/>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4288564" y="3139343"/>
            <a:ext cx="125841" cy="1888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314342" y="5014393"/>
            <a:ext cx="5481030" cy="646331"/>
          </a:xfrm>
          <a:prstGeom prst="rect">
            <a:avLst/>
          </a:prstGeom>
        </p:spPr>
        <p:txBody>
          <a:bodyPr wrap="square">
            <a:spAutoFit/>
          </a:bodyPr>
          <a:lstStyle/>
          <a:p>
            <a:pPr algn="just"/>
            <a:r>
              <a:rPr lang="fr-FR" dirty="0" smtClean="0">
                <a:solidFill>
                  <a:schemeClr val="accent1"/>
                </a:solidFill>
                <a:latin typeface="Arial" panose="020B0604020202020204" pitchFamily="34" charset="0"/>
                <a:cs typeface="Arial" panose="020B0604020202020204" pitchFamily="34" charset="0"/>
              </a:rPr>
              <a:t>Flou </a:t>
            </a:r>
            <a:r>
              <a:rPr lang="fr-FR" dirty="0" smtClean="0">
                <a:latin typeface="Arial" panose="020B0604020202020204" pitchFamily="34" charset="0"/>
                <a:cs typeface="Arial" panose="020B0604020202020204" pitchFamily="34" charset="0"/>
              </a:rPr>
              <a:t>: les </a:t>
            </a:r>
            <a:r>
              <a:rPr lang="fr-FR" dirty="0">
                <a:latin typeface="Arial" panose="020B0604020202020204" pitchFamily="34" charset="0"/>
                <a:cs typeface="Arial" panose="020B0604020202020204" pitchFamily="34" charset="0"/>
              </a:rPr>
              <a:t>rayons issus d’un même point </a:t>
            </a:r>
            <a:r>
              <a:rPr lang="fr-FR" dirty="0" smtClean="0">
                <a:latin typeface="Arial" panose="020B0604020202020204" pitchFamily="34" charset="0"/>
                <a:cs typeface="Arial" panose="020B0604020202020204" pitchFamily="34" charset="0"/>
              </a:rPr>
              <a:t>objet ne convergent pas tous </a:t>
            </a:r>
            <a:r>
              <a:rPr lang="fr-FR" dirty="0">
                <a:latin typeface="Arial" panose="020B0604020202020204" pitchFamily="34" charset="0"/>
                <a:cs typeface="Arial" panose="020B0604020202020204" pitchFamily="34" charset="0"/>
              </a:rPr>
              <a:t>dans le même </a:t>
            </a:r>
            <a:r>
              <a:rPr lang="fr-FR" dirty="0" smtClean="0">
                <a:latin typeface="Arial" panose="020B0604020202020204" pitchFamily="34" charset="0"/>
                <a:cs typeface="Arial" panose="020B0604020202020204" pitchFamily="34" charset="0"/>
              </a:rPr>
              <a:t>pixel.</a:t>
            </a:r>
          </a:p>
        </p:txBody>
      </p:sp>
      <p:cxnSp>
        <p:nvCxnSpPr>
          <p:cNvPr id="34" name="Connecteur droit 33"/>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485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apteur-CMOS"/>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175" b="93651" l="3125" r="95486"/>
                    </a14:imgEffect>
                  </a14:imgLayer>
                </a14:imgProps>
              </a:ext>
              <a:ext uri="{28A0092B-C50C-407E-A947-70E740481C1C}">
                <a14:useLocalDpi xmlns:a14="http://schemas.microsoft.com/office/drawing/2010/main" val="0"/>
              </a:ext>
            </a:extLst>
          </a:blip>
          <a:srcRect/>
          <a:stretch>
            <a:fillRect/>
          </a:stretch>
        </p:blipFill>
        <p:spPr bwMode="auto">
          <a:xfrm>
            <a:off x="4207828" y="1211746"/>
            <a:ext cx="776365" cy="6793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Profondeur de champ</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2" descr="Mise au point et profondeur de champ – Photographi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4894" y="4612323"/>
            <a:ext cx="4801770" cy="161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8"/>
          <a:stretch>
            <a:fillRect/>
          </a:stretch>
        </p:blipFill>
        <p:spPr>
          <a:xfrm>
            <a:off x="6684233" y="1195968"/>
            <a:ext cx="5208967" cy="3416355"/>
          </a:xfrm>
          <a:prstGeom prst="rect">
            <a:avLst/>
          </a:prstGeom>
        </p:spPr>
      </p:pic>
      <p:sp>
        <p:nvSpPr>
          <p:cNvPr id="21" name="Rectangle 20"/>
          <p:cNvSpPr/>
          <p:nvPr/>
        </p:nvSpPr>
        <p:spPr>
          <a:xfrm>
            <a:off x="8646160" y="1859566"/>
            <a:ext cx="456408" cy="182424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12" descr="Quel objectif photo choisir en 2020 ? | Guide d&amp;#39;achat Materiel.net"/>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2698322" y="1202875"/>
            <a:ext cx="834334" cy="56252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773381" y="5304963"/>
            <a:ext cx="4961920" cy="954107"/>
          </a:xfrm>
          <a:prstGeom prst="rect">
            <a:avLst/>
          </a:prstGeom>
          <a:noFill/>
        </p:spPr>
        <p:txBody>
          <a:bodyPr wrap="square" rtlCol="0">
            <a:spAutoFit/>
          </a:bodyPr>
          <a:lstStyle/>
          <a:p>
            <a:pPr algn="just"/>
            <a:r>
              <a:rPr lang="fr-FR" sz="1400" dirty="0" smtClean="0">
                <a:latin typeface="Arial" panose="020B0604020202020204" pitchFamily="34" charset="0"/>
                <a:cs typeface="Arial" panose="020B0604020202020204" pitchFamily="34" charset="0"/>
              </a:rPr>
              <a:t>Les pixels du capteur ont une certaine dimension permettant une zone de tolérance sur le positionnement du capteur sans dispersion </a:t>
            </a:r>
            <a:r>
              <a:rPr lang="fr-FR" sz="1400" dirty="0">
                <a:latin typeface="Arial" panose="020B0604020202020204" pitchFamily="34" charset="0"/>
                <a:cs typeface="Arial" panose="020B0604020202020204" pitchFamily="34" charset="0"/>
              </a:rPr>
              <a:t>des rayons issus d’un même point </a:t>
            </a:r>
            <a:r>
              <a:rPr lang="fr-FR" sz="1400" dirty="0" smtClean="0">
                <a:latin typeface="Arial" panose="020B0604020202020204" pitchFamily="34" charset="0"/>
                <a:cs typeface="Arial" panose="020B0604020202020204" pitchFamily="34" charset="0"/>
              </a:rPr>
              <a:t>sur </a:t>
            </a:r>
            <a:r>
              <a:rPr lang="fr-FR" sz="1400" dirty="0">
                <a:latin typeface="Arial" panose="020B0604020202020204" pitchFamily="34" charset="0"/>
                <a:cs typeface="Arial" panose="020B0604020202020204" pitchFamily="34" charset="0"/>
              </a:rPr>
              <a:t>plusieurs </a:t>
            </a:r>
            <a:r>
              <a:rPr lang="fr-FR" sz="1400" dirty="0" smtClean="0">
                <a:latin typeface="Arial" panose="020B0604020202020204" pitchFamily="34" charset="0"/>
                <a:cs typeface="Arial" panose="020B0604020202020204" pitchFamily="34" charset="0"/>
              </a:rPr>
              <a:t>pixels.</a:t>
            </a:r>
          </a:p>
        </p:txBody>
      </p:sp>
      <p:pic>
        <p:nvPicPr>
          <p:cNvPr id="27"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364223" y="2972607"/>
            <a:ext cx="363800" cy="4448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Image 56"/>
          <p:cNvPicPr>
            <a:picLocks noChangeAspect="1"/>
          </p:cNvPicPr>
          <p:nvPr/>
        </p:nvPicPr>
        <p:blipFill rotWithShape="1">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rcRect l="5910" t="72503" b="1975"/>
          <a:stretch/>
        </p:blipFill>
        <p:spPr>
          <a:xfrm>
            <a:off x="4103831" y="2133731"/>
            <a:ext cx="282655" cy="1619250"/>
          </a:xfrm>
          <a:prstGeom prst="rect">
            <a:avLst/>
          </a:prstGeom>
          <a:effectLst/>
        </p:spPr>
      </p:pic>
      <p:pic>
        <p:nvPicPr>
          <p:cNvPr id="58" name="Image 57"/>
          <p:cNvPicPr>
            <a:picLocks noChangeAspect="1"/>
          </p:cNvPicPr>
          <p:nvPr/>
        </p:nvPicPr>
        <p:blipFill rotWithShape="1">
          <a:blip r:embed="rId11">
            <a:clrChange>
              <a:clrFrom>
                <a:srgbClr val="000000">
                  <a:alpha val="0"/>
                </a:srgbClr>
              </a:clrFrom>
              <a:clrTo>
                <a:srgbClr val="000000">
                  <a:alpha val="0"/>
                </a:srgbClr>
              </a:clrTo>
            </a:clrChange>
            <a:extLst>
              <a:ext uri="{BEBA8EAE-BF5A-486C-A8C5-ECC9F3942E4B}">
                <a14:imgProps xmlns:a14="http://schemas.microsoft.com/office/drawing/2010/main">
                  <a14:imgLayer r:embed="rId12">
                    <a14:imgEffect>
                      <a14:backgroundRemoval t="0" b="100000" l="0" r="100000"/>
                    </a14:imgEffect>
                    <a14:imgEffect>
                      <a14:artisticChalkSketch/>
                    </a14:imgEffect>
                    <a14:imgEffect>
                      <a14:saturation sat="0"/>
                    </a14:imgEffect>
                  </a14:imgLayer>
                </a14:imgProps>
              </a:ext>
            </a:extLst>
          </a:blip>
          <a:srcRect l="5910" t="72503" b="1975"/>
          <a:stretch/>
        </p:blipFill>
        <p:spPr>
          <a:xfrm>
            <a:off x="4701538" y="2165575"/>
            <a:ext cx="282655" cy="1619250"/>
          </a:xfrm>
          <a:prstGeom prst="rect">
            <a:avLst/>
          </a:prstGeom>
          <a:effectLst/>
        </p:spPr>
      </p:pic>
      <p:cxnSp>
        <p:nvCxnSpPr>
          <p:cNvPr id="60" name="Connecteur droit avec flèche 59"/>
          <p:cNvCxnSpPr/>
          <p:nvPr/>
        </p:nvCxnSpPr>
        <p:spPr>
          <a:xfrm>
            <a:off x="4157940" y="3928153"/>
            <a:ext cx="77636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73381" y="4316997"/>
            <a:ext cx="4607665" cy="738664"/>
          </a:xfrm>
          <a:prstGeom prst="rect">
            <a:avLst/>
          </a:prstGeom>
        </p:spPr>
        <p:txBody>
          <a:bodyPr wrap="square">
            <a:spAutoFit/>
          </a:bodyPr>
          <a:lstStyle/>
          <a:p>
            <a:r>
              <a:rPr lang="fr-FR" sz="1400" dirty="0" smtClean="0">
                <a:solidFill>
                  <a:schemeClr val="accent1"/>
                </a:solidFill>
                <a:latin typeface="Arial" panose="020B0604020202020204" pitchFamily="34" charset="0"/>
                <a:cs typeface="Arial" panose="020B0604020202020204" pitchFamily="34" charset="0"/>
              </a:rPr>
              <a:t>Profondeur de champs:</a:t>
            </a:r>
          </a:p>
          <a:p>
            <a:r>
              <a:rPr lang="fr-FR" sz="1400" dirty="0" smtClean="0">
                <a:latin typeface="Arial" panose="020B0604020202020204" pitchFamily="34" charset="0"/>
                <a:cs typeface="Arial" panose="020B0604020202020204" pitchFamily="34" charset="0"/>
              </a:rPr>
              <a:t>C’est </a:t>
            </a:r>
            <a:r>
              <a:rPr lang="fr-FR" sz="1400" dirty="0">
                <a:latin typeface="Arial" panose="020B0604020202020204" pitchFamily="34" charset="0"/>
                <a:cs typeface="Arial" panose="020B0604020202020204" pitchFamily="34" charset="0"/>
              </a:rPr>
              <a:t>la zone de netteté qui se répartit devant et derrière l’endroit où vous avez fait la mise au point.</a:t>
            </a:r>
          </a:p>
        </p:txBody>
      </p:sp>
      <p:sp>
        <p:nvSpPr>
          <p:cNvPr id="62" name="Rectangle 61"/>
          <p:cNvSpPr/>
          <p:nvPr/>
        </p:nvSpPr>
        <p:spPr>
          <a:xfrm>
            <a:off x="4037880" y="402173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spTree>
    <p:extLst>
      <p:ext uri="{BB962C8B-B14F-4D97-AF65-F5344CB8AC3E}">
        <p14:creationId xmlns:p14="http://schemas.microsoft.com/office/powerpoint/2010/main" val="165009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t="-228" r="68365" b="52519"/>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09" y="1864986"/>
            <a:ext cx="174567" cy="2473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674675"/>
            <a:ext cx="174567" cy="26689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p:cNvCxnSpPr/>
          <p:nvPr/>
        </p:nvCxnSpPr>
        <p:spPr>
          <a:xfrm flipV="1">
            <a:off x="875721" y="2164224"/>
            <a:ext cx="2294184" cy="9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3169905" y="2165242"/>
            <a:ext cx="1775344" cy="162560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a:stCxn id="26" idx="0"/>
          </p:cNvCxnSpPr>
          <p:nvPr/>
        </p:nvCxnSpPr>
        <p:spPr>
          <a:xfrm>
            <a:off x="875721" y="2166152"/>
            <a:ext cx="2294184" cy="126603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3162597" y="3434076"/>
            <a:ext cx="2320789"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pic>
        <p:nvPicPr>
          <p:cNvPr id="93" name="Imag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568134" y="4745759"/>
            <a:ext cx="4607665"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38876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33530" t="184" r="34835" b="52107"/>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a:stCxn id="26" idx="0"/>
          </p:cNvCxnSpPr>
          <p:nvPr/>
        </p:nvCxnSpPr>
        <p:spPr>
          <a:xfrm>
            <a:off x="875721" y="2166152"/>
            <a:ext cx="2294199" cy="1731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3169920" y="2337468"/>
            <a:ext cx="2038458" cy="15915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75721" y="2165242"/>
            <a:ext cx="2279568" cy="113859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3162597" y="3310652"/>
            <a:ext cx="2299991" cy="21787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6"/>
            <a:ext cx="173954" cy="4160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310652"/>
            <a:ext cx="163814" cy="6309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pic>
        <p:nvPicPr>
          <p:cNvPr id="93" name="Imag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68134" y="4745759"/>
            <a:ext cx="4607665"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617586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2"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67059" t="596" r="1306" b="51695"/>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physique-chimie.gjn.cz/IMG/jpg/OptiqueEtPhotographie_html_6a55c2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a:stCxn id="26" idx="0"/>
          </p:cNvCxnSpPr>
          <p:nvPr/>
        </p:nvCxnSpPr>
        <p:spPr>
          <a:xfrm>
            <a:off x="875721" y="2166152"/>
            <a:ext cx="2294199" cy="3713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169920" y="2537460"/>
            <a:ext cx="2211126" cy="139069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Flèche vers le bas 6"/>
          <p:cNvSpPr/>
          <p:nvPr/>
        </p:nvSpPr>
        <p:spPr>
          <a:xfrm>
            <a:off x="2952510" y="1864985"/>
            <a:ext cx="163200" cy="60572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51896" y="3196260"/>
            <a:ext cx="171122" cy="7453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p:cNvCxnSpPr/>
          <p:nvPr/>
        </p:nvCxnSpPr>
        <p:spPr>
          <a:xfrm flipH="1">
            <a:off x="4322991" y="2272213"/>
            <a:ext cx="8247" cy="9240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V="1">
            <a:off x="4322991" y="3474863"/>
            <a:ext cx="8248" cy="666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4809888" y="2272213"/>
            <a:ext cx="0" cy="114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V="1">
            <a:off x="4809888" y="3692460"/>
            <a:ext cx="8248" cy="455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flipV="1">
            <a:off x="4325208" y="4251284"/>
            <a:ext cx="495145" cy="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82230" y="4296361"/>
            <a:ext cx="1093569" cy="200055"/>
          </a:xfrm>
          <a:prstGeom prst="rect">
            <a:avLst/>
          </a:prstGeom>
        </p:spPr>
        <p:txBody>
          <a:bodyPr wrap="non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85" name="Connecteur droit avec flèche 84"/>
          <p:cNvCxnSpPr/>
          <p:nvPr/>
        </p:nvCxnSpPr>
        <p:spPr>
          <a:xfrm>
            <a:off x="4352671" y="708271"/>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flipV="1">
            <a:off x="4352671" y="1461202"/>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1" name="Connecteur droit avec flèche 90"/>
          <p:cNvCxnSpPr>
            <a:endCxn id="89"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pic>
        <p:nvPicPr>
          <p:cNvPr id="93" name="Imag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94" name="Picture 2" descr="https://www.01net.com/app/uploads/2015/02/1034368.jpg"/>
          <p:cNvPicPr>
            <a:picLocks noChangeAspect="1" noChangeArrowheads="1"/>
          </p:cNvPicPr>
          <p:nvPr/>
        </p:nvPicPr>
        <p:blipFill rotWithShape="1">
          <a:blip r:embed="rId7">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8134" y="4745759"/>
            <a:ext cx="4607665"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Mécanisme permettant la fermeture/ouverture de l’iris limitant la quantité de lumière et filtrant les rayons les plus éloignés du centre optique.</a:t>
            </a:r>
          </a:p>
        </p:txBody>
      </p:sp>
    </p:spTree>
    <p:extLst>
      <p:ext uri="{BB962C8B-B14F-4D97-AF65-F5344CB8AC3E}">
        <p14:creationId xmlns:p14="http://schemas.microsoft.com/office/powerpoint/2010/main" val="4006105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physique-chimie.gjn.cz/IMG/jpg/OptiqueEtPhotographie_html_6a55c2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81" y="1780194"/>
            <a:ext cx="45053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apin de noël - Icônes noël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9" y="2166152"/>
            <a:ext cx="777204" cy="7772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5995080" cy="540000"/>
          </a:xfrm>
        </p:spPr>
        <p:txBody>
          <a:bodyPr rtlCol="0"/>
          <a:lstStyle/>
          <a:p>
            <a:pPr rtl="0"/>
            <a:r>
              <a:rPr lang="fr-FR" dirty="0" smtClean="0"/>
              <a:t>L’ouverture</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a:stCxn id="26" idx="0"/>
          </p:cNvCxnSpPr>
          <p:nvPr/>
        </p:nvCxnSpPr>
        <p:spPr>
          <a:xfrm>
            <a:off x="875721" y="2166152"/>
            <a:ext cx="2294199" cy="5450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169905" y="2711234"/>
            <a:ext cx="2258028" cy="115571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26" idx="0"/>
          </p:cNvCxnSpPr>
          <p:nvPr/>
        </p:nvCxnSpPr>
        <p:spPr>
          <a:xfrm>
            <a:off x="875721" y="2166152"/>
            <a:ext cx="2286876" cy="9671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3162597" y="3133265"/>
            <a:ext cx="2265336" cy="49762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2230" y="4797991"/>
            <a:ext cx="4744500" cy="1077218"/>
          </a:xfrm>
          <a:prstGeom prst="rect">
            <a:avLst/>
          </a:prstGeom>
        </p:spPr>
        <p:txBody>
          <a:bodyPr wrap="square">
            <a:spAutoFit/>
          </a:bodyPr>
          <a:lstStyle/>
          <a:p>
            <a:pPr algn="just"/>
            <a:r>
              <a:rPr lang="fr-FR" sz="1600" dirty="0" smtClean="0">
                <a:solidFill>
                  <a:schemeClr val="accent1"/>
                </a:solidFill>
                <a:latin typeface="Arial" panose="020B0604020202020204" pitchFamily="34" charset="0"/>
                <a:cs typeface="Arial" panose="020B0604020202020204" pitchFamily="34" charset="0"/>
              </a:rPr>
              <a:t>L’ouverture:</a:t>
            </a:r>
          </a:p>
          <a:p>
            <a:pPr algn="just"/>
            <a:r>
              <a:rPr lang="fr-FR" sz="1600" dirty="0" smtClean="0">
                <a:latin typeface="Arial" panose="020B0604020202020204" pitchFamily="34" charset="0"/>
                <a:cs typeface="Arial" panose="020B0604020202020204" pitchFamily="34" charset="0"/>
              </a:rPr>
              <a:t>Plus on ferme, plus la profondeur de champ est grande (en supprimant les rayons éloignés du centre optique).</a:t>
            </a:r>
            <a:endParaRPr lang="fr-FR" sz="1600" dirty="0">
              <a:latin typeface="Arial" panose="020B0604020202020204" pitchFamily="34" charset="0"/>
              <a:cs typeface="Arial" panose="020B0604020202020204" pitchFamily="34" charset="0"/>
            </a:endParaRPr>
          </a:p>
        </p:txBody>
      </p:sp>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41" y="699498"/>
            <a:ext cx="3309224" cy="2204646"/>
          </a:xfrm>
          <a:prstGeom prst="rect">
            <a:avLst/>
          </a:prstGeom>
        </p:spPr>
      </p:pic>
      <p:pic>
        <p:nvPicPr>
          <p:cNvPr id="35" name="Picture 2" descr="https://www.01net.com/app/uploads/2015/02/1034368.jpg"/>
          <p:cNvPicPr>
            <a:picLocks noChangeAspect="1" noChangeArrowheads="1"/>
          </p:cNvPicPr>
          <p:nvPr/>
        </p:nvPicPr>
        <p:blipFill rotWithShape="1">
          <a:blip r:embed="rId6">
            <a:extLst>
              <a:ext uri="{28A0092B-C50C-407E-A947-70E740481C1C}">
                <a14:useLocalDpi xmlns:a14="http://schemas.microsoft.com/office/drawing/2010/main" val="0"/>
              </a:ext>
            </a:extLst>
          </a:blip>
          <a:srcRect b="29282"/>
          <a:stretch/>
        </p:blipFill>
        <p:spPr bwMode="auto">
          <a:xfrm>
            <a:off x="7075319" y="3004887"/>
            <a:ext cx="4108868" cy="1378601"/>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vers le bas 6"/>
          <p:cNvSpPr/>
          <p:nvPr/>
        </p:nvSpPr>
        <p:spPr>
          <a:xfrm>
            <a:off x="2969817" y="1877250"/>
            <a:ext cx="174567" cy="7834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vers le bas 35"/>
          <p:cNvSpPr/>
          <p:nvPr/>
        </p:nvSpPr>
        <p:spPr>
          <a:xfrm rot="10800000">
            <a:off x="2984374" y="3133265"/>
            <a:ext cx="174567" cy="82449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 name="Picture 2"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7435" y="4436660"/>
            <a:ext cx="3024637" cy="201642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avec flèche 48"/>
          <p:cNvCxnSpPr/>
          <p:nvPr/>
        </p:nvCxnSpPr>
        <p:spPr>
          <a:xfrm flipH="1">
            <a:off x="4322991" y="2272213"/>
            <a:ext cx="8247" cy="92404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V="1">
            <a:off x="4331238" y="3474864"/>
            <a:ext cx="1" cy="55323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flipH="1">
            <a:off x="3712115" y="2055021"/>
            <a:ext cx="8247" cy="92404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flipV="1">
            <a:off x="3712115" y="3257672"/>
            <a:ext cx="8248" cy="101972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a:off x="4809888" y="2272213"/>
            <a:ext cx="0" cy="114164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flipV="1">
            <a:off x="4809888" y="3692461"/>
            <a:ext cx="8248" cy="375234"/>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5416792" y="2014538"/>
            <a:ext cx="0" cy="158704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flipH="1" flipV="1">
            <a:off x="5425040" y="3880192"/>
            <a:ext cx="2893" cy="43680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a:off x="3736098" y="4253976"/>
            <a:ext cx="1644948" cy="1585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060911" y="4244866"/>
            <a:ext cx="1093569" cy="200055"/>
          </a:xfrm>
          <a:prstGeom prst="rect">
            <a:avLst/>
          </a:prstGeom>
        </p:spPr>
        <p:txBody>
          <a:bodyPr wrap="square">
            <a:spAutoFit/>
          </a:bodyPr>
          <a:lstStyle/>
          <a:p>
            <a:r>
              <a:rPr lang="fr-FR" sz="700" dirty="0">
                <a:solidFill>
                  <a:schemeClr val="accent1"/>
                </a:solidFill>
                <a:latin typeface="Arial" panose="020B0604020202020204" pitchFamily="34" charset="0"/>
                <a:cs typeface="Arial" panose="020B0604020202020204" pitchFamily="34" charset="0"/>
              </a:rPr>
              <a:t>Profondeur de champs</a:t>
            </a:r>
            <a:endParaRPr lang="fr-FR" sz="700" dirty="0"/>
          </a:p>
        </p:txBody>
      </p:sp>
      <p:cxnSp>
        <p:nvCxnSpPr>
          <p:cNvPr id="65" name="Connecteur droit avec flèche 64"/>
          <p:cNvCxnSpPr/>
          <p:nvPr/>
        </p:nvCxnSpPr>
        <p:spPr>
          <a:xfrm>
            <a:off x="4410936" y="720466"/>
            <a:ext cx="1" cy="438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flipV="1">
            <a:off x="4410936" y="1473397"/>
            <a:ext cx="4124" cy="3444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226930" y="1143177"/>
            <a:ext cx="267977" cy="30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8" name="Connecteur droit avec flèche 67"/>
          <p:cNvCxnSpPr>
            <a:endCxn id="67" idx="3"/>
          </p:cNvCxnSpPr>
          <p:nvPr/>
        </p:nvCxnSpPr>
        <p:spPr>
          <a:xfrm flipH="1">
            <a:off x="4494907" y="990351"/>
            <a:ext cx="590817" cy="30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ZoneTexte 68"/>
          <p:cNvSpPr txBox="1"/>
          <p:nvPr/>
        </p:nvSpPr>
        <p:spPr>
          <a:xfrm>
            <a:off x="5085725" y="766719"/>
            <a:ext cx="1359218" cy="369332"/>
          </a:xfrm>
          <a:prstGeom prst="rect">
            <a:avLst/>
          </a:prstGeom>
          <a:noFill/>
        </p:spPr>
        <p:txBody>
          <a:bodyPr wrap="square" rtlCol="0">
            <a:spAutoFit/>
          </a:bodyPr>
          <a:lstStyle/>
          <a:p>
            <a:r>
              <a:rPr lang="fr-FR" dirty="0" smtClean="0"/>
              <a:t>1 pixel</a:t>
            </a:r>
            <a:endParaRPr lang="fr-FR" dirty="0"/>
          </a:p>
        </p:txBody>
      </p:sp>
      <p:cxnSp>
        <p:nvCxnSpPr>
          <p:cNvPr id="70" name="Connecteur droit avec flèche 69"/>
          <p:cNvCxnSpPr/>
          <p:nvPr/>
        </p:nvCxnSpPr>
        <p:spPr>
          <a:xfrm>
            <a:off x="4293525" y="727321"/>
            <a:ext cx="1" cy="43826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4293525" y="1480252"/>
            <a:ext cx="4124" cy="34445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a:off x="2577515" y="1474757"/>
            <a:ext cx="386965" cy="42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2" descr="undefined"/>
          <p:cNvPicPr>
            <a:picLocks noChangeAspect="1" noChangeArrowheads="1"/>
          </p:cNvPicPr>
          <p:nvPr/>
        </p:nvPicPr>
        <p:blipFill rotWithShape="1">
          <a:blip r:embed="rId7">
            <a:extLst>
              <a:ext uri="{28A0092B-C50C-407E-A947-70E740481C1C}">
                <a14:useLocalDpi xmlns:a14="http://schemas.microsoft.com/office/drawing/2010/main" val="0"/>
              </a:ext>
            </a:extLst>
          </a:blip>
          <a:srcRect l="33748" t="49722" r="34617" b="2569"/>
          <a:stretch/>
        </p:blipFill>
        <p:spPr bwMode="auto">
          <a:xfrm>
            <a:off x="1814149" y="838219"/>
            <a:ext cx="956848"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86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346330" cy="540000"/>
          </a:xfrm>
        </p:spPr>
        <p:txBody>
          <a:bodyPr rtlCol="0"/>
          <a:lstStyle/>
          <a:p>
            <a:pPr rtl="0"/>
            <a:r>
              <a:rPr lang="fr-FR" dirty="0" smtClean="0"/>
              <a:t>Aberrations optiques</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grpSp>
        <p:nvGrpSpPr>
          <p:cNvPr id="11" name="Groupe 10"/>
          <p:cNvGrpSpPr/>
          <p:nvPr/>
        </p:nvGrpSpPr>
        <p:grpSpPr>
          <a:xfrm>
            <a:off x="6339084" y="842165"/>
            <a:ext cx="5090854" cy="4395085"/>
            <a:chOff x="-385544" y="673303"/>
            <a:chExt cx="5090854" cy="4395085"/>
          </a:xfrm>
        </p:grpSpPr>
        <p:sp>
          <p:nvSpPr>
            <p:cNvPr id="17" name="ZoneTexte 16"/>
            <p:cNvSpPr txBox="1"/>
            <p:nvPr/>
          </p:nvSpPr>
          <p:spPr>
            <a:xfrm>
              <a:off x="497174" y="673303"/>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Aberration chromatique</a:t>
              </a:r>
            </a:p>
          </p:txBody>
        </p:sp>
        <p:grpSp>
          <p:nvGrpSpPr>
            <p:cNvPr id="4" name="Groupe 3"/>
            <p:cNvGrpSpPr/>
            <p:nvPr/>
          </p:nvGrpSpPr>
          <p:grpSpPr>
            <a:xfrm>
              <a:off x="-385544" y="1195754"/>
              <a:ext cx="5090854" cy="3872634"/>
              <a:chOff x="-385544" y="1195754"/>
              <a:chExt cx="5090854" cy="3872634"/>
            </a:xfrm>
          </p:grpSpPr>
          <p:pic>
            <p:nvPicPr>
              <p:cNvPr id="2050" name="Picture 2" descr="https://photomaniac.fr/wp-content/uploads/2023/04/image-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44" y="3265869"/>
                <a:ext cx="2249161" cy="1802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hotomaniac.fr/wp-content/uploads/2023/04/image-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32" y="1195754"/>
                <a:ext cx="31432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berrations des jumelles et longues-vues - TopOptics : jumelles,  longues-vues, digiscop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243" y="3382948"/>
                <a:ext cx="2784067" cy="156835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60" name="Picture 12" descr="https://assets.katogroup.eu/i/katogroup/sferische%2520aberratie%25202_406x412?%24center=center&amp;%24poi=poi&amp;%24product-image%24=&amp;fmt=auto&amp;poi=%7B%24this.metadata.pointOfInterest.x%7D%2C%7B%24this.metadata.pointOfInterest.y%7D%2C%7B%24this.metadata.pointOfInterest.w%7D%2C%7B%24this.metadata.pointOfInterest.h%7D&amp;scaleFit=%7B%28%24this.metadata.pointOfInterest%29%3F%24poi%3A%24center%7D&amp;sm=c&amp;w=762"/>
          <p:cNvPicPr>
            <a:picLocks noChangeAspect="1" noChangeArrowheads="1"/>
          </p:cNvPicPr>
          <p:nvPr/>
        </p:nvPicPr>
        <p:blipFill rotWithShape="1">
          <a:blip r:embed="rId6">
            <a:extLst>
              <a:ext uri="{28A0092B-C50C-407E-A947-70E740481C1C}">
                <a14:useLocalDpi xmlns:a14="http://schemas.microsoft.com/office/drawing/2010/main" val="0"/>
              </a:ext>
            </a:extLst>
          </a:blip>
          <a:srcRect t="47777"/>
          <a:stretch/>
        </p:blipFill>
        <p:spPr bwMode="auto">
          <a:xfrm>
            <a:off x="674531" y="1792226"/>
            <a:ext cx="2398877" cy="127249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2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flipH="1">
            <a:off x="6064120" y="1935204"/>
            <a:ext cx="5032" cy="3219999"/>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1305845" y="842165"/>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Aberration géométrique</a:t>
            </a:r>
          </a:p>
        </p:txBody>
      </p:sp>
      <p:pic>
        <p:nvPicPr>
          <p:cNvPr id="2062" name="Picture 14" descr="undefin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1965" y="1450379"/>
            <a:ext cx="2116047" cy="189408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604186" y="5627240"/>
            <a:ext cx="10919868" cy="830997"/>
          </a:xfrm>
          <a:prstGeom prst="rect">
            <a:avLst/>
          </a:prstGeom>
          <a:noFill/>
        </p:spPr>
        <p:txBody>
          <a:bodyPr wrap="square" rtlCol="0">
            <a:spAutoFit/>
          </a:bodyPr>
          <a:lstStyle/>
          <a:p>
            <a:pPr algn="just"/>
            <a:r>
              <a:rPr lang="fr-FR" sz="1600" dirty="0" smtClean="0">
                <a:latin typeface="Arial" panose="020B0604020202020204" pitchFamily="34" charset="0"/>
                <a:cs typeface="Arial" panose="020B0604020202020204" pitchFamily="34" charset="0"/>
              </a:rPr>
              <a:t>Les focales courtes (lentilles à forte courbure avec une déviation importante de la lumière) ont plus de risques de présenter des aberrations. L’utilisation de plusieurs optiques dans un objectif permet de limiter et compenser une partie de ces aberrations.  </a:t>
            </a:r>
            <a:r>
              <a:rPr lang="fr-FR" sz="1600" dirty="0" smtClean="0">
                <a:solidFill>
                  <a:schemeClr val="accent1"/>
                </a:solidFill>
                <a:latin typeface="Arial" panose="020B0604020202020204" pitchFamily="34" charset="0"/>
                <a:cs typeface="Arial" panose="020B0604020202020204" pitchFamily="34" charset="0"/>
              </a:rPr>
              <a:t>Correction possible par traitement d’image avec une calibration du système de vision</a:t>
            </a:r>
            <a:r>
              <a:rPr lang="fr-FR" sz="1600" dirty="0" smtClean="0">
                <a:latin typeface="Arial" panose="020B0604020202020204" pitchFamily="34" charset="0"/>
                <a:cs typeface="Arial" panose="020B0604020202020204" pitchFamily="34" charset="0"/>
              </a:rPr>
              <a:t>.</a:t>
            </a:r>
            <a:endParaRPr lang="fr-FR" sz="1600" dirty="0">
              <a:latin typeface="Arial" panose="020B0604020202020204" pitchFamily="34" charset="0"/>
              <a:cs typeface="Arial" panose="020B0604020202020204" pitchFamily="34" charset="0"/>
            </a:endParaRPr>
          </a:p>
        </p:txBody>
      </p:sp>
      <p:pic>
        <p:nvPicPr>
          <p:cNvPr id="1026" name="Picture 2" descr="Distorsions géométriques dans la Phoographi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50" y="3450108"/>
            <a:ext cx="3103415" cy="209665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9"/>
          <a:stretch>
            <a:fillRect/>
          </a:stretch>
        </p:blipFill>
        <p:spPr>
          <a:xfrm flipH="1">
            <a:off x="3326591" y="3450108"/>
            <a:ext cx="2552910" cy="1111849"/>
          </a:xfrm>
          <a:prstGeom prst="rect">
            <a:avLst/>
          </a:prstGeom>
        </p:spPr>
      </p:pic>
      <p:sp>
        <p:nvSpPr>
          <p:cNvPr id="7" name="Rectangle 6"/>
          <p:cNvSpPr/>
          <p:nvPr/>
        </p:nvSpPr>
        <p:spPr>
          <a:xfrm>
            <a:off x="3326591" y="4612579"/>
            <a:ext cx="2552910" cy="646331"/>
          </a:xfrm>
          <a:prstGeom prst="rect">
            <a:avLst/>
          </a:prstGeom>
        </p:spPr>
        <p:txBody>
          <a:bodyPr wrap="square">
            <a:spAutoFit/>
          </a:bodyPr>
          <a:lstStyle/>
          <a:p>
            <a:r>
              <a:rPr lang="fr-FR" sz="1200" dirty="0" smtClean="0">
                <a:latin typeface="Arial" panose="020B0604020202020204" pitchFamily="34" charset="0"/>
                <a:cs typeface="Arial" panose="020B0604020202020204" pitchFamily="34" charset="0"/>
              </a:rPr>
              <a:t>Calibration du </a:t>
            </a:r>
            <a:r>
              <a:rPr lang="fr-FR" sz="1200" dirty="0">
                <a:latin typeface="Arial" panose="020B0604020202020204" pitchFamily="34" charset="0"/>
                <a:cs typeface="Arial" panose="020B0604020202020204" pitchFamily="34" charset="0"/>
              </a:rPr>
              <a:t>système de </a:t>
            </a:r>
            <a:r>
              <a:rPr lang="fr-FR" sz="1200" dirty="0" smtClean="0">
                <a:latin typeface="Arial" panose="020B0604020202020204" pitchFamily="34" charset="0"/>
                <a:cs typeface="Arial" panose="020B0604020202020204" pitchFamily="34" charset="0"/>
              </a:rPr>
              <a:t>vision pour corriger les aberrations par l’utilisation de mires.</a:t>
            </a:r>
            <a:endParaRPr lang="fr-FR" sz="1200" dirty="0"/>
          </a:p>
        </p:txBody>
      </p:sp>
      <p:sp>
        <p:nvSpPr>
          <p:cNvPr id="9" name="AutoShape 2" descr="Pourquoi……le prisme fait-il apparaître un arc-en-ciel ? – yoga des yeux"/>
          <p:cNvSpPr>
            <a:spLocks noChangeAspect="1" noChangeArrowheads="1"/>
          </p:cNvSpPr>
          <p:nvPr/>
        </p:nvSpPr>
        <p:spPr bwMode="auto">
          <a:xfrm>
            <a:off x="155575" y="-822325"/>
            <a:ext cx="22288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2" descr="Quel objectif photo choisir en 2020 ? | Guide d&amp;#39;achat Materiel.net"/>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399" b="100000" l="3279" r="97814">
                        <a14:foregroundMark x1="87295" y1="54741" x2="87295" y2="54741"/>
                        <a14:foregroundMark x1="88934" y1="54204" x2="88934" y2="54204"/>
                        <a14:foregroundMark x1="60656" y1="52773" x2="60656" y2="52773"/>
                      </a14:backgroundRemoval>
                    </a14:imgEffect>
                  </a14:imgLayer>
                </a14:imgProps>
              </a:ext>
              <a:ext uri="{28A0092B-C50C-407E-A947-70E740481C1C}">
                <a14:useLocalDpi xmlns:a14="http://schemas.microsoft.com/office/drawing/2010/main" val="0"/>
              </a:ext>
            </a:extLst>
          </a:blip>
          <a:srcRect/>
          <a:stretch>
            <a:fillRect/>
          </a:stretch>
        </p:blipFill>
        <p:spPr bwMode="auto">
          <a:xfrm rot="10139885">
            <a:off x="5545180" y="1025054"/>
            <a:ext cx="1062848" cy="7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203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Image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606425" lvl="1" indent="-342900" rtl="0">
              <a:buFont typeface="+mj-lt"/>
              <a:buAutoNum type="arabicPeriod"/>
            </a:pPr>
            <a:r>
              <a:rPr lang="fr-FR" b="1" noProof="1" smtClean="0"/>
              <a:t>TP - Images</a:t>
            </a:r>
            <a:endParaRPr lang="fr-FR" b="1" noProof="1" smtClean="0"/>
          </a:p>
          <a:p>
            <a:pPr marL="881063" lvl="2" indent="-342900">
              <a:buFont typeface="+mj-lt"/>
              <a:buAutoNum type="alphaLcParenR"/>
            </a:pPr>
            <a:r>
              <a:rPr lang="fr-FR" b="1" noProof="1" smtClean="0"/>
              <a:t>Environnement de développement pour le traitement d’image</a:t>
            </a:r>
          </a:p>
          <a:p>
            <a:pPr marL="881063" lvl="2" indent="-342900">
              <a:buFont typeface="+mj-lt"/>
              <a:buAutoNum type="alphaLcParenR"/>
            </a:pPr>
            <a:r>
              <a:rPr lang="fr-FR" b="1" noProof="1" smtClean="0"/>
              <a:t>Utilisation d’une librairie de vision par </a:t>
            </a:r>
            <a:r>
              <a:rPr lang="fr-FR" b="1" noProof="1" smtClean="0"/>
              <a:t>ordinateur : OpenCV</a:t>
            </a:r>
            <a:endParaRPr lang="fr-FR" b="1" dirty="0"/>
          </a:p>
          <a:p>
            <a:pPr marL="606425" lvl="1" indent="-342900" rtl="0">
              <a:buFont typeface="+mj-lt"/>
              <a:buAutoNum type="arabicPeriod"/>
            </a:pPr>
            <a:r>
              <a:rPr lang="fr-FR" dirty="0" smtClean="0"/>
              <a:t>TP - Traitement </a:t>
            </a:r>
            <a:r>
              <a:rPr lang="fr-FR" dirty="0"/>
              <a:t>d’image</a:t>
            </a:r>
          </a:p>
          <a:p>
            <a:pPr marL="606425" lvl="1" indent="-342900" rtl="0">
              <a:buFont typeface="+mj-lt"/>
              <a:buAutoNum type="arabicPeriod"/>
            </a:pPr>
            <a:r>
              <a:rPr lang="fr-FR" dirty="0" smtClean="0"/>
              <a:t>Conclusion</a:t>
            </a:r>
            <a:endParaRPr lang="fr-FR" dirty="0"/>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67</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Espace réservé pour une image  17">
            <a:extLst>
              <a:ext uri="{FF2B5EF4-FFF2-40B4-BE49-F238E27FC236}">
                <a16:creationId xmlns:a16="http://schemas.microsoft.com/office/drawing/2014/main" id="{600E0F60-7A9B-82E2-97F4-0BB1C56D1CC8}"/>
              </a:ext>
            </a:extLst>
          </p:cNvPr>
          <p:cNvPicPr>
            <a:picLocks noChangeAspect="1"/>
          </p:cNvPicPr>
          <p:nvPr/>
        </p:nvPicPr>
        <p:blipFill>
          <a:blip r:embed="rId8">
            <a:extLst>
              <a:ext uri="{28A0092B-C50C-407E-A947-70E740481C1C}">
                <a14:useLocalDpi xmlns:a14="http://schemas.microsoft.com/office/drawing/2010/main" val="0"/>
              </a:ext>
            </a:extLst>
          </a:blip>
          <a:srcRect l="8523" r="8523"/>
          <a:stretch>
            <a:fillRect/>
          </a:stretch>
        </p:blipFill>
        <p:spPr>
          <a:xfrm>
            <a:off x="4479516" y="3420000"/>
            <a:ext cx="1800000" cy="1800000"/>
          </a:xfrm>
          <a:prstGeom prst="rect">
            <a:avLst/>
          </a:prstGeom>
          <a:solidFill>
            <a:schemeClr val="tx1">
              <a:lumMod val="75000"/>
              <a:lumOff val="25000"/>
            </a:schemeClr>
          </a:solidFill>
        </p:spPr>
      </p:pic>
    </p:spTree>
    <p:extLst>
      <p:ext uri="{BB962C8B-B14F-4D97-AF65-F5344CB8AC3E}">
        <p14:creationId xmlns:p14="http://schemas.microsoft.com/office/powerpoint/2010/main" val="15651948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465D5E4-19A7-EDFD-2922-C28FD716AD62}"/>
              </a:ext>
            </a:extLst>
          </p:cNvPr>
          <p:cNvSpPr txBox="1"/>
          <p:nvPr/>
        </p:nvSpPr>
        <p:spPr>
          <a:xfrm>
            <a:off x="265313" y="1443841"/>
            <a:ext cx="5830687" cy="535531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Un environnement de développement intégré (IDE) : </a:t>
            </a:r>
            <a:r>
              <a:rPr lang="fr-FR" dirty="0">
                <a:latin typeface="Arial" panose="020B0604020202020204" pitchFamily="34" charset="0"/>
                <a:cs typeface="Arial" panose="020B0604020202020204" pitchFamily="34" charset="0"/>
              </a:rPr>
              <a:t>une application logicielle qui aide les programmeurs à développer efficacement le code </a:t>
            </a:r>
            <a:r>
              <a:rPr lang="fr-FR" dirty="0" smtClean="0">
                <a:latin typeface="Arial" panose="020B0604020202020204" pitchFamily="34" charset="0"/>
                <a:cs typeface="Arial" panose="020B0604020202020204" pitchFamily="34" charset="0"/>
              </a:rPr>
              <a:t>logiciel/algorithmes. </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PyCharm</a:t>
            </a:r>
            <a:r>
              <a:rPr lang="fr-FR" dirty="0">
                <a:latin typeface="Arial" panose="020B0604020202020204" pitchFamily="34" charset="0"/>
                <a:cs typeface="Arial" panose="020B0604020202020204" pitchFamily="34" charset="0"/>
              </a:rPr>
              <a:t>, Visual Studio, VS Code, Borland, </a:t>
            </a:r>
            <a:r>
              <a:rPr lang="fr-FR" dirty="0" err="1">
                <a:latin typeface="Arial" panose="020B0604020202020204" pitchFamily="34" charset="0"/>
                <a:cs typeface="Arial" panose="020B0604020202020204" pitchFamily="34" charset="0"/>
              </a:rPr>
              <a:t>matlab</a:t>
            </a:r>
            <a:r>
              <a:rPr lang="fr-FR" dirty="0">
                <a:latin typeface="Arial" panose="020B0604020202020204" pitchFamily="34" charset="0"/>
                <a:cs typeface="Arial" panose="020B0604020202020204" pitchFamily="34" charset="0"/>
              </a:rPr>
              <a:t> etc…)</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b="1" dirty="0">
                <a:latin typeface="Arial" panose="020B0604020202020204" pitchFamily="34" charset="0"/>
                <a:cs typeface="Arial" panose="020B0604020202020204" pitchFamily="34" charset="0"/>
              </a:rPr>
              <a:t>Un langage de programmation </a:t>
            </a:r>
            <a:r>
              <a:rPr lang="fr-FR" dirty="0">
                <a:latin typeface="Arial" panose="020B0604020202020204" pitchFamily="34" charset="0"/>
                <a:cs typeface="Arial" panose="020B0604020202020204" pitchFamily="34" charset="0"/>
              </a:rPr>
              <a:t>pour le pilotage </a:t>
            </a:r>
            <a:r>
              <a:rPr lang="fr-FR">
                <a:latin typeface="Arial" panose="020B0604020202020204" pitchFamily="34" charset="0"/>
                <a:cs typeface="Arial" panose="020B0604020202020204" pitchFamily="34" charset="0"/>
              </a:rPr>
              <a:t>des </a:t>
            </a:r>
            <a:r>
              <a:rPr lang="fr-FR" smtClean="0">
                <a:latin typeface="Arial" panose="020B0604020202020204" pitchFamily="34" charset="0"/>
                <a:cs typeface="Arial" panose="020B0604020202020204" pitchFamily="34" charset="0"/>
              </a:rPr>
              <a:t>caméras, triggers </a:t>
            </a:r>
            <a:r>
              <a:rPr lang="fr-FR" dirty="0">
                <a:latin typeface="Arial" panose="020B0604020202020204" pitchFamily="34" charset="0"/>
                <a:cs typeface="Arial" panose="020B0604020202020204" pitchFamily="34" charset="0"/>
              </a:rPr>
              <a:t>et le traitement d’image. (C++, python, C, etc…)</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a:t>
            </a:r>
          </a:p>
          <a:p>
            <a:r>
              <a:rPr lang="fr-FR" b="1" dirty="0">
                <a:latin typeface="Arial" panose="020B0604020202020204" pitchFamily="34" charset="0"/>
                <a:cs typeface="Arial" panose="020B0604020202020204" pitchFamily="34" charset="0"/>
              </a:rPr>
              <a:t>Outils / librairie de vision par ordinateur </a:t>
            </a:r>
            <a:r>
              <a:rPr lang="fr-FR" dirty="0">
                <a:latin typeface="Arial" panose="020B0604020202020204" pitchFamily="34" charset="0"/>
                <a:cs typeface="Arial" panose="020B0604020202020204" pitchFamily="34" charset="0"/>
              </a:rPr>
              <a:t>fournissant les outils classiques de traitement d’image (lecture/écriture d’image, opérations matricielles, filtres, etc…) </a:t>
            </a:r>
          </a:p>
          <a:p>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			</a:t>
            </a:r>
          </a:p>
          <a:p>
            <a:endParaRPr lang="fr-FR" dirty="0">
              <a:latin typeface="Arial" panose="020B0604020202020204" pitchFamily="34" charset="0"/>
              <a:cs typeface="Arial" panose="020B0604020202020204" pitchFamily="34" charset="0"/>
            </a:endParaRPr>
          </a:p>
        </p:txBody>
      </p:sp>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7250764" cy="540000"/>
          </a:xfrm>
        </p:spPr>
        <p:txBody>
          <a:bodyPr rtlCol="0"/>
          <a:lstStyle/>
          <a:p>
            <a:r>
              <a:rPr lang="fr-FR" dirty="0" smtClean="0"/>
              <a:t>TP </a:t>
            </a:r>
            <a:r>
              <a:rPr lang="fr-FR" dirty="0"/>
              <a:t>- Environnement de développement pour le traitement d’image.</a:t>
            </a:r>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68</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22" name="Image 21">
            <a:extLst>
              <a:ext uri="{FF2B5EF4-FFF2-40B4-BE49-F238E27FC236}">
                <a16:creationId xmlns:a16="http://schemas.microsoft.com/office/drawing/2014/main" id="{E00514A0-5CE0-7BC9-FA75-1E1F51290086}"/>
              </a:ext>
            </a:extLst>
          </p:cNvPr>
          <p:cNvPicPr>
            <a:picLocks noChangeAspect="1"/>
          </p:cNvPicPr>
          <p:nvPr/>
        </p:nvPicPr>
        <p:blipFill>
          <a:blip r:embed="rId9"/>
          <a:stretch>
            <a:fillRect/>
          </a:stretch>
        </p:blipFill>
        <p:spPr>
          <a:xfrm>
            <a:off x="6445091" y="973166"/>
            <a:ext cx="1007512" cy="1007512"/>
          </a:xfrm>
          <a:prstGeom prst="rect">
            <a:avLst/>
          </a:prstGeom>
        </p:spPr>
      </p:pic>
      <p:pic>
        <p:nvPicPr>
          <p:cNvPr id="24" name="Picture 8" descr="Formation Langage PYTHON - AURIA Organisme de formation">
            <a:extLst>
              <a:ext uri="{FF2B5EF4-FFF2-40B4-BE49-F238E27FC236}">
                <a16:creationId xmlns:a16="http://schemas.microsoft.com/office/drawing/2014/main" id="{8B21F9F9-094A-AFCD-B812-0E985BBDB0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7777" y="2920809"/>
            <a:ext cx="1738912" cy="1007511"/>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70B0437D-6EAE-AAE4-6FCE-C06E9991AC1A}"/>
              </a:ext>
            </a:extLst>
          </p:cNvPr>
          <p:cNvPicPr>
            <a:picLocks noChangeAspect="1"/>
          </p:cNvPicPr>
          <p:nvPr/>
        </p:nvPicPr>
        <p:blipFill>
          <a:blip r:embed="rId11"/>
          <a:stretch>
            <a:fillRect/>
          </a:stretch>
        </p:blipFill>
        <p:spPr>
          <a:xfrm>
            <a:off x="6445091" y="4549694"/>
            <a:ext cx="900708" cy="1110123"/>
          </a:xfrm>
          <a:prstGeom prst="rect">
            <a:avLst/>
          </a:prstGeom>
        </p:spPr>
      </p:pic>
      <p:sp>
        <p:nvSpPr>
          <p:cNvPr id="34" name="ZoneTexte 33">
            <a:extLst>
              <a:ext uri="{FF2B5EF4-FFF2-40B4-BE49-F238E27FC236}">
                <a16:creationId xmlns:a16="http://schemas.microsoft.com/office/drawing/2014/main" id="{E245A506-6F5C-6DF0-CB45-55C9103C295B}"/>
              </a:ext>
            </a:extLst>
          </p:cNvPr>
          <p:cNvSpPr txBox="1"/>
          <p:nvPr/>
        </p:nvSpPr>
        <p:spPr>
          <a:xfrm>
            <a:off x="6021886" y="2054839"/>
            <a:ext cx="1976581" cy="64633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Visual Studio Code pour le TD</a:t>
            </a:r>
          </a:p>
        </p:txBody>
      </p:sp>
      <p:sp>
        <p:nvSpPr>
          <p:cNvPr id="36" name="ZoneTexte 35">
            <a:extLst>
              <a:ext uri="{FF2B5EF4-FFF2-40B4-BE49-F238E27FC236}">
                <a16:creationId xmlns:a16="http://schemas.microsoft.com/office/drawing/2014/main" id="{F8B36834-AAC6-D1EB-764F-55FFE51B24AA}"/>
              </a:ext>
            </a:extLst>
          </p:cNvPr>
          <p:cNvSpPr txBox="1"/>
          <p:nvPr/>
        </p:nvSpPr>
        <p:spPr>
          <a:xfrm>
            <a:off x="5971085" y="3991694"/>
            <a:ext cx="2078181"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Python pour le TD </a:t>
            </a:r>
            <a:endParaRPr lang="fr-FR" dirty="0"/>
          </a:p>
        </p:txBody>
      </p:sp>
      <p:sp>
        <p:nvSpPr>
          <p:cNvPr id="37" name="ZoneTexte 36">
            <a:extLst>
              <a:ext uri="{FF2B5EF4-FFF2-40B4-BE49-F238E27FC236}">
                <a16:creationId xmlns:a16="http://schemas.microsoft.com/office/drawing/2014/main" id="{10740910-E01E-A551-C2F9-33531F470835}"/>
              </a:ext>
            </a:extLst>
          </p:cNvPr>
          <p:cNvSpPr txBox="1"/>
          <p:nvPr/>
        </p:nvSpPr>
        <p:spPr>
          <a:xfrm>
            <a:off x="5695633" y="5948550"/>
            <a:ext cx="2353633" cy="369332"/>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OpenCV</a:t>
            </a:r>
            <a:r>
              <a:rPr lang="fr-FR" dirty="0">
                <a:latin typeface="Arial" panose="020B0604020202020204" pitchFamily="34" charset="0"/>
                <a:cs typeface="Arial" panose="020B0604020202020204" pitchFamily="34" charset="0"/>
              </a:rPr>
              <a:t> pour le TD </a:t>
            </a:r>
            <a:endParaRPr lang="fr-FR" dirty="0"/>
          </a:p>
        </p:txBody>
      </p:sp>
    </p:spTree>
    <p:extLst>
      <p:ext uri="{BB962C8B-B14F-4D97-AF65-F5344CB8AC3E}">
        <p14:creationId xmlns:p14="http://schemas.microsoft.com/office/powerpoint/2010/main" val="40387742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938271" y="1337613"/>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69</a:t>
            </a:fld>
            <a:endParaRPr lang="fr-FR" dirty="0"/>
          </a:p>
        </p:txBody>
      </p:sp>
      <p:pic>
        <p:nvPicPr>
          <p:cNvPr id="15" name="Espace réservé pour une image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197" r="28197"/>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a:duotone>
              <a:schemeClr val="accent3">
                <a:shade val="45000"/>
                <a:satMod val="135000"/>
              </a:schemeClr>
              <a:prstClr val="white"/>
            </a:duotone>
            <a:extLst>
              <a:ext uri="{BEBA8EAE-BF5A-486C-A8C5-ECC9F3942E4B}">
                <a14:imgProps xmlns:a14="http://schemas.microsoft.com/office/drawing/2010/main">
                  <a14:imgLayer r:embed="rId11">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39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7</a:t>
            </a:fld>
            <a:endParaRPr lang="fr-FR" dirty="0">
              <a:latin typeface="+mn-lt"/>
            </a:endParaRPr>
          </a:p>
        </p:txBody>
      </p:sp>
      <p:grpSp>
        <p:nvGrpSpPr>
          <p:cNvPr id="10" name="Groupe 9"/>
          <p:cNvGrpSpPr/>
          <p:nvPr/>
        </p:nvGrpSpPr>
        <p:grpSpPr>
          <a:xfrm>
            <a:off x="191193" y="2211184"/>
            <a:ext cx="4475571" cy="3091723"/>
            <a:chOff x="285277" y="1532429"/>
            <a:chExt cx="7229499" cy="4810254"/>
          </a:xfrm>
        </p:grpSpPr>
        <p:cxnSp>
          <p:nvCxnSpPr>
            <p:cNvPr id="9" name="Connecteur en arc 8"/>
            <p:cNvCxnSpPr>
              <a:endCxn id="2054" idx="1"/>
            </p:cNvCxnSpPr>
            <p:nvPr/>
          </p:nvCxnSpPr>
          <p:spPr>
            <a:xfrm>
              <a:off x="1899555" y="2868693"/>
              <a:ext cx="3836794" cy="3050718"/>
            </a:xfrm>
            <a:prstGeom prst="curvedConnector3">
              <a:avLst>
                <a:gd name="adj1" fmla="val 6918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1153105" y="3928306"/>
              <a:ext cx="2903270" cy="2414377"/>
              <a:chOff x="2379493" y="3957043"/>
              <a:chExt cx="2903270"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655093" y="5206859"/>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736349" y="4675326"/>
              <a:ext cx="1778427" cy="1572203"/>
              <a:chOff x="7540913" y="4277565"/>
              <a:chExt cx="1778427" cy="1572203"/>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0913" y="5193531"/>
                <a:ext cx="1778427"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540913" y="4277565"/>
                <a:ext cx="1768745"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grpSp>
        <p:nvGrpSpPr>
          <p:cNvPr id="39" name="Groupe 38"/>
          <p:cNvGrpSpPr/>
          <p:nvPr/>
        </p:nvGrpSpPr>
        <p:grpSpPr>
          <a:xfrm>
            <a:off x="4895955" y="1202105"/>
            <a:ext cx="1850201" cy="2414474"/>
            <a:chOff x="9162521" y="435359"/>
            <a:chExt cx="2431879" cy="3102598"/>
          </a:xfrm>
        </p:grpSpPr>
        <p:pic>
          <p:nvPicPr>
            <p:cNvPr id="40"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42" name="Imag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3" name="ZoneTexte 42"/>
            <p:cNvSpPr txBox="1"/>
            <p:nvPr/>
          </p:nvSpPr>
          <p:spPr>
            <a:xfrm>
              <a:off x="9162521" y="435359"/>
              <a:ext cx="2280158" cy="59323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Moniteurs</a:t>
              </a:r>
            </a:p>
            <a:p>
              <a:r>
                <a:rPr lang="fr-FR" sz="1200" dirty="0">
                  <a:latin typeface="Arial" panose="020B0604020202020204" pitchFamily="34" charset="0"/>
                  <a:cs typeface="Arial" panose="020B0604020202020204" pitchFamily="34" charset="0"/>
                </a:rPr>
                <a:t>Ingénieurs productions</a:t>
              </a:r>
            </a:p>
          </p:txBody>
        </p:sp>
      </p:grpSp>
      <p:cxnSp>
        <p:nvCxnSpPr>
          <p:cNvPr id="44" name="Connecteur en arc 43"/>
          <p:cNvCxnSpPr>
            <a:stCxn id="2054" idx="3"/>
            <a:endCxn id="40" idx="2"/>
          </p:cNvCxnSpPr>
          <p:nvPr/>
        </p:nvCxnSpPr>
        <p:spPr>
          <a:xfrm flipV="1">
            <a:off x="4666764" y="3616579"/>
            <a:ext cx="1154292" cy="1414276"/>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7037523" y="931477"/>
            <a:ext cx="5064010" cy="5212769"/>
            <a:chOff x="7037523" y="931477"/>
            <a:chExt cx="5064010" cy="5212769"/>
          </a:xfrm>
        </p:grpSpPr>
        <p:cxnSp>
          <p:nvCxnSpPr>
            <p:cNvPr id="49" name="Connecteur droit 4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37523" y="1435152"/>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16"/>
            <a:srcRect l="6884"/>
            <a:stretch/>
          </p:blipFill>
          <p:spPr>
            <a:xfrm>
              <a:off x="7060145" y="931477"/>
              <a:ext cx="5041388" cy="5212769"/>
            </a:xfrm>
            <a:prstGeom prst="rect">
              <a:avLst/>
            </a:prstGeom>
          </p:spPr>
        </p:pic>
      </p:grpSp>
      <p:sp>
        <p:nvSpPr>
          <p:cNvPr id="45" name="Rectangle 44"/>
          <p:cNvSpPr/>
          <p:nvPr/>
        </p:nvSpPr>
        <p:spPr>
          <a:xfrm>
            <a:off x="100304" y="2118886"/>
            <a:ext cx="4686107" cy="3409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303644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 – Entrées / sorties</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8</a:t>
            </a:fld>
            <a:endParaRPr lang="fr-FR" dirty="0">
              <a:latin typeface="+mn-lt"/>
            </a:endParaRPr>
          </a:p>
        </p:txBody>
      </p:sp>
      <p:grpSp>
        <p:nvGrpSpPr>
          <p:cNvPr id="10" name="Groupe 9"/>
          <p:cNvGrpSpPr/>
          <p:nvPr/>
        </p:nvGrpSpPr>
        <p:grpSpPr>
          <a:xfrm>
            <a:off x="191193" y="2211184"/>
            <a:ext cx="4573293" cy="3091723"/>
            <a:chOff x="285277" y="1532429"/>
            <a:chExt cx="7387352" cy="4810254"/>
          </a:xfrm>
        </p:grpSpPr>
        <p:cxnSp>
          <p:nvCxnSpPr>
            <p:cNvPr id="9" name="Connecteur en arc 8"/>
            <p:cNvCxnSpPr>
              <a:endCxn id="2054" idx="1"/>
            </p:cNvCxnSpPr>
            <p:nvPr/>
          </p:nvCxnSpPr>
          <p:spPr>
            <a:xfrm>
              <a:off x="1844771" y="2863428"/>
              <a:ext cx="3836794" cy="3050718"/>
            </a:xfrm>
            <a:prstGeom prst="curvedConnector3">
              <a:avLst>
                <a:gd name="adj1" fmla="val 7548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784948" y="3928306"/>
              <a:ext cx="3271427" cy="2414377"/>
              <a:chOff x="2011336" y="3957043"/>
              <a:chExt cx="3271427"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011336" y="4012122"/>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679015" y="4883399"/>
              <a:ext cx="1993614" cy="1358865"/>
              <a:chOff x="7483579" y="4485638"/>
              <a:chExt cx="1993614" cy="1358865"/>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6130" y="5188266"/>
                <a:ext cx="1778426"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483579" y="4485638"/>
                <a:ext cx="1993614"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cxnSp>
        <p:nvCxnSpPr>
          <p:cNvPr id="45" name="Connecteur en arc 44"/>
          <p:cNvCxnSpPr>
            <a:stCxn id="3076" idx="1"/>
            <a:endCxn id="4" idx="0"/>
          </p:cNvCxnSpPr>
          <p:nvPr/>
        </p:nvCxnSpPr>
        <p:spPr>
          <a:xfrm rot="10800000" flipV="1">
            <a:off x="3441352" y="1460225"/>
            <a:ext cx="1296652" cy="810617"/>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anasonic EX-L212-P Ultra Compact Self Contained Thru-Beam Laser Senso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38004" y="814423"/>
            <a:ext cx="1291606" cy="12916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3947404" y="963347"/>
            <a:ext cx="1447832" cy="276999"/>
          </a:xfrm>
          <a:prstGeom prst="rect">
            <a:avLst/>
          </a:prstGeom>
          <a:noFill/>
        </p:spPr>
        <p:txBody>
          <a:bodyPr wrap="none" rtlCol="0">
            <a:spAutoFit/>
          </a:bodyPr>
          <a:lstStyle/>
          <a:p>
            <a:r>
              <a:rPr lang="fr-FR" sz="1200" dirty="0" smtClean="0">
                <a:latin typeface="Arial" panose="020B0604020202020204" pitchFamily="34" charset="0"/>
                <a:cs typeface="Arial" panose="020B0604020202020204" pitchFamily="34" charset="0"/>
              </a:rPr>
              <a:t>Capteurs </a:t>
            </a:r>
            <a:r>
              <a:rPr lang="fr-FR" sz="1200" dirty="0">
                <a:latin typeface="Arial" panose="020B0604020202020204" pitchFamily="34" charset="0"/>
                <a:cs typeface="Arial" panose="020B0604020202020204" pitchFamily="34" charset="0"/>
              </a:rPr>
              <a:t>/ </a:t>
            </a:r>
            <a:r>
              <a:rPr lang="fr-FR" sz="1200" dirty="0" smtClean="0">
                <a:latin typeface="Arial" panose="020B0604020202020204" pitchFamily="34" charset="0"/>
                <a:cs typeface="Arial" panose="020B0604020202020204" pitchFamily="34" charset="0"/>
              </a:rPr>
              <a:t>triggers</a:t>
            </a:r>
            <a:endParaRPr lang="fr-FR" sz="1200" dirty="0">
              <a:latin typeface="Arial" panose="020B0604020202020204" pitchFamily="34" charset="0"/>
              <a:cs typeface="Arial" panose="020B0604020202020204" pitchFamily="34" charset="0"/>
            </a:endParaRPr>
          </a:p>
        </p:txBody>
      </p:sp>
      <p:pic>
        <p:nvPicPr>
          <p:cNvPr id="2049" name="Image 20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2260" y="5528540"/>
            <a:ext cx="1013254" cy="1013254"/>
          </a:xfrm>
          <a:prstGeom prst="rect">
            <a:avLst/>
          </a:prstGeom>
        </p:spPr>
      </p:pic>
      <p:sp>
        <p:nvSpPr>
          <p:cNvPr id="54" name="ZoneTexte 53"/>
          <p:cNvSpPr txBox="1"/>
          <p:nvPr/>
        </p:nvSpPr>
        <p:spPr>
          <a:xfrm>
            <a:off x="5570190" y="4961365"/>
            <a:ext cx="918841"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Automates</a:t>
            </a:r>
          </a:p>
        </p:txBody>
      </p:sp>
      <p:cxnSp>
        <p:nvCxnSpPr>
          <p:cNvPr id="55" name="Connecteur en arc 54"/>
          <p:cNvCxnSpPr>
            <a:stCxn id="2054" idx="3"/>
            <a:endCxn id="2049" idx="0"/>
          </p:cNvCxnSpPr>
          <p:nvPr/>
        </p:nvCxnSpPr>
        <p:spPr>
          <a:xfrm>
            <a:off x="4632848" y="5027471"/>
            <a:ext cx="1116039" cy="501069"/>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510091" y="139029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eur en arc 37"/>
          <p:cNvCxnSpPr>
            <a:stCxn id="3076" idx="2"/>
            <a:endCxn id="27" idx="0"/>
          </p:cNvCxnSpPr>
          <p:nvPr/>
        </p:nvCxnSpPr>
        <p:spPr>
          <a:xfrm rot="5400000">
            <a:off x="3636128" y="2617294"/>
            <a:ext cx="2258944" cy="1236415"/>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s://www.cognex.com/library/media/intro-topics/intro-to-machine-vision/intro_mv_figure1_750px.jpg?sc_lang=fr-fr&amp;h=434&amp;w=750&amp;la=fr-FR&amp;hash=1AD4472B3C69365E5CCA9B02C5B1AFCC"/>
          <p:cNvPicPr>
            <a:picLocks noChangeAspect="1" noChangeArrowheads="1"/>
          </p:cNvPicPr>
          <p:nvPr/>
        </p:nvPicPr>
        <p:blipFill rotWithShape="1">
          <a:blip r:embed="rId15">
            <a:extLst>
              <a:ext uri="{28A0092B-C50C-407E-A947-70E740481C1C}">
                <a14:useLocalDpi xmlns:a14="http://schemas.microsoft.com/office/drawing/2010/main" val="0"/>
              </a:ext>
            </a:extLst>
          </a:blip>
          <a:srcRect l="1866" r="-1"/>
          <a:stretch/>
        </p:blipFill>
        <p:spPr bwMode="auto">
          <a:xfrm>
            <a:off x="6688729" y="1157557"/>
            <a:ext cx="5429385" cy="320216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6" name="Rectangle 5">
            <a:extLst>
              <a:ext uri="{FF2B5EF4-FFF2-40B4-BE49-F238E27FC236}">
                <a16:creationId xmlns:a16="http://schemas.microsoft.com/office/drawing/2014/main" id="{615D9C0D-7DC9-A3AC-9D7B-4AEBF81C973B}"/>
              </a:ext>
            </a:extLst>
          </p:cNvPr>
          <p:cNvSpPr/>
          <p:nvPr/>
        </p:nvSpPr>
        <p:spPr>
          <a:xfrm>
            <a:off x="6875170" y="492898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a:t>
            </a:r>
            <a:r>
              <a:rPr lang="fr-FR" sz="1200" dirty="0" smtClean="0">
                <a:solidFill>
                  <a:schemeClr val="tx1"/>
                </a:solidFill>
                <a:latin typeface="Arial" panose="020B0604020202020204" pitchFamily="34" charset="0"/>
                <a:cs typeface="Arial" panose="020B0604020202020204" pitchFamily="34" charset="0"/>
              </a:rPr>
              <a:t>déclencheur </a:t>
            </a:r>
            <a:r>
              <a:rPr lang="fr-FR" sz="1200" dirty="0">
                <a:solidFill>
                  <a:schemeClr val="tx1"/>
                </a:solidFill>
                <a:latin typeface="Arial" panose="020B0604020202020204" pitchFamily="34" charset="0"/>
                <a:cs typeface="Arial" panose="020B0604020202020204" pitchFamily="34" charset="0"/>
              </a:rPr>
              <a:t>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3663294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Récapitulatif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9</a:t>
            </a:fld>
            <a:endParaRPr lang="fr-FR" dirty="0">
              <a:latin typeface="+mn-lt"/>
            </a:endParaRPr>
          </a:p>
        </p:txBody>
      </p:sp>
      <p:pic>
        <p:nvPicPr>
          <p:cNvPr id="4098"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4" y="1679253"/>
            <a:ext cx="7036444" cy="461278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8" name="Rectangle 7"/>
          <p:cNvSpPr/>
          <p:nvPr/>
        </p:nvSpPr>
        <p:spPr>
          <a:xfrm>
            <a:off x="7342966" y="190584"/>
            <a:ext cx="4778734" cy="50628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Eléments de bases d’un système de vision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L’objet à contrôler</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Dispositif d’éclairage</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Type : </a:t>
            </a:r>
            <a:r>
              <a:rPr lang="fr-FR" sz="1200" dirty="0" err="1">
                <a:solidFill>
                  <a:schemeClr val="tx1"/>
                </a:solidFill>
                <a:latin typeface="Arial" panose="020B0604020202020204" pitchFamily="34" charset="0"/>
                <a:cs typeface="Arial" panose="020B0604020202020204" pitchFamily="34" charset="0"/>
              </a:rPr>
              <a:t>LEDs</a:t>
            </a:r>
            <a:r>
              <a:rPr lang="fr-FR" sz="1200" dirty="0">
                <a:solidFill>
                  <a:schemeClr val="tx1"/>
                </a:solidFill>
                <a:latin typeface="Arial" panose="020B0604020202020204" pitchFamily="34" charset="0"/>
                <a:cs typeface="Arial" panose="020B0604020202020204" pitchFamily="34" charset="0"/>
              </a:rPr>
              <a:t>, halogène, laser, soleil, source de chaleur, etc…</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Couleurs (longueurs d’onde)</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Numérique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Matricielle</a:t>
            </a:r>
            <a:endParaRPr lang="fr-FR" sz="105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Linéaire</a:t>
            </a:r>
          </a:p>
          <a:p>
            <a:pPr marL="1085850" lvl="2" indent="-171450">
              <a:buFont typeface="Arial" panose="020B0604020202020204" pitchFamily="34" charset="0"/>
              <a:buChar char="•"/>
            </a:pPr>
            <a:r>
              <a:rPr lang="fr-FR" sz="1200" i="1" dirty="0">
                <a:solidFill>
                  <a:schemeClr val="tx1"/>
                </a:solidFill>
                <a:latin typeface="Arial" panose="020B0604020202020204" pitchFamily="34" charset="0"/>
                <a:cs typeface="Arial" panose="020B0604020202020204" pitchFamily="34" charset="0"/>
              </a:rPr>
              <a:t>Analogique + carte d’acquisition</a:t>
            </a:r>
            <a:r>
              <a:rPr lang="fr-FR" sz="1200" dirty="0">
                <a:solidFill>
                  <a:schemeClr val="tx1"/>
                </a:solidFill>
                <a:latin typeface="Arial" panose="020B0604020202020204" pitchFamily="34" charset="0"/>
                <a:cs typeface="Arial" panose="020B0604020202020204" pitchFamily="34" charset="0"/>
              </a:rPr>
              <a:t> (de + en + rare)</a:t>
            </a:r>
          </a:p>
          <a:p>
            <a:pPr marL="1085850" lvl="2" indent="-171450">
              <a:buFont typeface="Wingdings" panose="05000000000000000000" pitchFamily="2" charset="2"/>
              <a:buChar char="Ø"/>
            </a:pPr>
            <a:endParaRPr lang="fr-FR" sz="9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Optiques des 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Lentilles (macro, micro)</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Objectifs</a:t>
            </a:r>
          </a:p>
          <a:p>
            <a:pPr marL="1085850" lvl="2" indent="-171450">
              <a:buFont typeface="Arial" panose="020B0604020202020204" pitchFamily="34" charset="0"/>
              <a:buChar char="•"/>
            </a:pPr>
            <a:r>
              <a:rPr lang="fr-FR" sz="1200" dirty="0" smtClean="0">
                <a:solidFill>
                  <a:schemeClr val="tx1"/>
                </a:solidFill>
                <a:latin typeface="Arial" panose="020B0604020202020204" pitchFamily="34" charset="0"/>
                <a:cs typeface="Arial" panose="020B0604020202020204" pitchFamily="34" charset="0"/>
              </a:rPr>
              <a:t>Filtres chromatiques</a:t>
            </a: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traitement</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Numériser, stocker</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Traiter les images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Piloter l’ensemble des éléments (éclairage, caméra, etc.)</a:t>
            </a:r>
          </a:p>
          <a:p>
            <a:pPr marL="1085850" lvl="2" indent="-1714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transfert (les câbles, wifi etc…)</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l’information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l’alimentation</a:t>
            </a:r>
          </a:p>
        </p:txBody>
      </p:sp>
      <p:sp>
        <p:nvSpPr>
          <p:cNvPr id="9" name="Rectangle 8"/>
          <p:cNvSpPr/>
          <p:nvPr/>
        </p:nvSpPr>
        <p:spPr>
          <a:xfrm>
            <a:off x="7352937" y="533379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a:t>
            </a:r>
            <a:r>
              <a:rPr lang="fr-FR" sz="1200" dirty="0" smtClean="0">
                <a:solidFill>
                  <a:schemeClr val="tx1"/>
                </a:solidFill>
                <a:latin typeface="Arial" panose="020B0604020202020204" pitchFamily="34" charset="0"/>
                <a:cs typeface="Arial" panose="020B0604020202020204" pitchFamily="34" charset="0"/>
              </a:rPr>
              <a:t>déclencheur </a:t>
            </a:r>
            <a:r>
              <a:rPr lang="fr-FR" sz="1200" dirty="0">
                <a:solidFill>
                  <a:schemeClr val="tx1"/>
                </a:solidFill>
                <a:latin typeface="Arial" panose="020B0604020202020204" pitchFamily="34" charset="0"/>
                <a:cs typeface="Arial" panose="020B0604020202020204" pitchFamily="34" charset="0"/>
              </a:rPr>
              <a:t>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2700353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1_TF78043420" id="{3D4ADC45-895C-423C-BC9C-1CE5E562BBFD}" vid="{00491A4A-0B18-4CBF-84F2-5F806CF3FA2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Expo-sciences</Template>
  <TotalTime>6137</TotalTime>
  <Words>6743</Words>
  <Application>Microsoft Office PowerPoint</Application>
  <PresentationFormat>Grand écran</PresentationFormat>
  <Paragraphs>1149</Paragraphs>
  <Slides>69</Slides>
  <Notes>69</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69</vt:i4>
      </vt:variant>
    </vt:vector>
  </HeadingPairs>
  <TitlesOfParts>
    <vt:vector size="80" baseType="lpstr">
      <vt:lpstr>Agency FB</vt:lpstr>
      <vt:lpstr>Arial</vt:lpstr>
      <vt:lpstr>Calibri</vt:lpstr>
      <vt:lpstr>Cambria Math</vt:lpstr>
      <vt:lpstr>GungsuhChe</vt:lpstr>
      <vt:lpstr>Lucida Sans Typewriter</vt:lpstr>
      <vt:lpstr>Roboto</vt:lpstr>
      <vt:lpstr>Times New Roman</vt:lpstr>
      <vt:lpstr>Tw Cen MT</vt:lpstr>
      <vt:lpstr>Wingdings</vt:lpstr>
      <vt:lpstr>Thème Office</vt:lpstr>
      <vt:lpstr>Vision industrielle BUT Génie électrique et informatique industrielle IUT de bordeaux</vt:lpstr>
      <vt:lpstr>Introduction</vt:lpstr>
      <vt:lpstr>Vision industrielle </vt:lpstr>
      <vt:lpstr>Vision industrielle</vt:lpstr>
      <vt:lpstr>Vision industrielle</vt:lpstr>
      <vt:lpstr>Vision industrielle</vt:lpstr>
      <vt:lpstr>Vision industrielle</vt:lpstr>
      <vt:lpstr>Vision industrielle – Entrées / sorties</vt:lpstr>
      <vt:lpstr>Vision industrielle</vt:lpstr>
      <vt:lpstr>Exemple :  Production de bouteilles</vt:lpstr>
      <vt:lpstr>Exemple : Production de flacons pharmaceutiques</vt:lpstr>
      <vt:lpstr>Exemple : Automobile</vt:lpstr>
      <vt:lpstr>Exemple : Affichage des places de parking</vt:lpstr>
      <vt:lpstr>Exemple : Agriculture</vt:lpstr>
      <vt:lpstr>Exemple : Tri des déchets</vt:lpstr>
      <vt:lpstr>Exemple 7 :  Système compact  Caméra intelligente</vt:lpstr>
      <vt:lpstr>Domaines d’applications</vt:lpstr>
      <vt:lpstr>Vision industrielle</vt:lpstr>
      <vt:lpstr>Caméra - Définition</vt:lpstr>
      <vt:lpstr>Caméra – Fonctionnement</vt:lpstr>
      <vt:lpstr>Mot clé – Temps d’intégration</vt:lpstr>
      <vt:lpstr>Mot clé – Saturation</vt:lpstr>
      <vt:lpstr>Mot clé – Facteur de remplissage</vt:lpstr>
      <vt:lpstr>Mot clé – Efficacité quantique</vt:lpstr>
      <vt:lpstr>Mot clé – Dynamique du capteur</vt:lpstr>
      <vt:lpstr>Dynamique de la scène vs dynamique du capteur</vt:lpstr>
      <vt:lpstr>Dynamique de la scène vs dynamique du capteur</vt:lpstr>
      <vt:lpstr>Dynamique des capteurs existants</vt:lpstr>
      <vt:lpstr>Dynamique des capteurs et écran de visualisation</vt:lpstr>
      <vt:lpstr>Dynamique des capteurs et écran de visualisation</vt:lpstr>
      <vt:lpstr>Mot clé – Bruits</vt:lpstr>
      <vt:lpstr>Mot clé – Bruits</vt:lpstr>
      <vt:lpstr>Mot clé – Gain</vt:lpstr>
      <vt:lpstr>Mots clés</vt:lpstr>
      <vt:lpstr>Mot clé – Précision</vt:lpstr>
      <vt:lpstr>Temps d’exposition et flou de mouvement :</vt:lpstr>
      <vt:lpstr>Capteur matriciel vs linéaire</vt:lpstr>
      <vt:lpstr>Capteur matriciel vs linéaire</vt:lpstr>
      <vt:lpstr>Protocole de connexion caméra</vt:lpstr>
      <vt:lpstr>Protocole de connexion caméra</vt:lpstr>
      <vt:lpstr>Comment choisir une caméra ?</vt:lpstr>
      <vt:lpstr>Vision industrielle</vt:lpstr>
      <vt:lpstr>Vision industrielle</vt:lpstr>
      <vt:lpstr>Objectif &amp; Caméra</vt:lpstr>
      <vt:lpstr>Objectif – Constitution</vt:lpstr>
      <vt:lpstr>Optique – Constitution</vt:lpstr>
      <vt:lpstr>Optique – Constitution</vt:lpstr>
      <vt:lpstr>Optique – Constitution</vt:lpstr>
      <vt:lpstr>Optique géométrique – Lentille mince convergente</vt:lpstr>
      <vt:lpstr>Optique géométrique – Lentille mince convergente</vt:lpstr>
      <vt:lpstr>Objectif et vision industrielle</vt:lpstr>
      <vt:lpstr>Focale et grandissement</vt:lpstr>
      <vt:lpstr>Focale et grandissement</vt:lpstr>
      <vt:lpstr>Mise au point (ou focus)</vt:lpstr>
      <vt:lpstr>Mise au point (ou focus)</vt:lpstr>
      <vt:lpstr>TD2 : Exercice</vt:lpstr>
      <vt:lpstr>TD2 : Exercice</vt:lpstr>
      <vt:lpstr>TD2 : Exercice</vt:lpstr>
      <vt:lpstr>Mise au point (focus)</vt:lpstr>
      <vt:lpstr>Flou ?</vt:lpstr>
      <vt:lpstr>Profondeur de champ</vt:lpstr>
      <vt:lpstr>L’ouverture</vt:lpstr>
      <vt:lpstr>L’ouverture</vt:lpstr>
      <vt:lpstr>L’ouverture</vt:lpstr>
      <vt:lpstr>L’ouverture</vt:lpstr>
      <vt:lpstr>Aberrations optiques</vt:lpstr>
      <vt:lpstr>Image</vt:lpstr>
      <vt:lpstr>TP - Environnement de développement pour le traitement d’image.</vt:lpstr>
      <vt:lpstr>Vision industrielle BUT Génie électrique et informatique industrielle IUT de bordeaux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couverture de la présentation</dc:title>
  <dc:creator>Alexis CAILLY</dc:creator>
  <cp:lastModifiedBy>CAILLY Alexis</cp:lastModifiedBy>
  <cp:revision>581</cp:revision>
  <dcterms:created xsi:type="dcterms:W3CDTF">2023-10-03T18:03:24Z</dcterms:created>
  <dcterms:modified xsi:type="dcterms:W3CDTF">2023-11-13T10:27:09Z</dcterms:modified>
</cp:coreProperties>
</file>